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80" r:id="rId15"/>
    <p:sldId id="275" r:id="rId16"/>
    <p:sldId id="276" r:id="rId17"/>
    <p:sldId id="277" r:id="rId18"/>
    <p:sldId id="278" r:id="rId19"/>
    <p:sldId id="279" r:id="rId20"/>
    <p:sldId id="281" r:id="rId21"/>
    <p:sldId id="283" r:id="rId22"/>
    <p:sldId id="282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CD7"/>
    <a:srgbClr val="D1D2D4"/>
    <a:srgbClr val="2F5597"/>
    <a:srgbClr val="A0AFFB"/>
    <a:srgbClr val="D2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76"/>
    <p:restoredTop sz="96405"/>
  </p:normalViewPr>
  <p:slideViewPr>
    <p:cSldViewPr snapToGrid="0" snapToObjects="1">
      <p:cViewPr varScale="1">
        <p:scale>
          <a:sx n="46" d="100"/>
          <a:sy n="46" d="100"/>
        </p:scale>
        <p:origin x="3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B6C-1411-A149-A0EC-B14D929E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92BC0-552E-8A4F-80CA-4C78F7580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AD3-2660-1648-A873-9FC78511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23.11.2021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56ACE-CED1-2246-908D-ABE724B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59D9-82B3-1B42-8CB3-30B4C3BF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615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6761-7872-C44C-930B-C16FAAE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7692E-2DE0-9E46-B5C9-51683C0A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D8D3-87F7-0044-BC67-AC9C295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23.11.2021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5C22-D284-CB4C-BCB0-D046CD4A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4B2A-B490-6E44-8B1A-D561D6E7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73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1731E-EB23-7641-8DEC-665F9DADD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76D1-4616-6B44-BC14-08DE0DE0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419D-9AF8-4143-B889-0F58DD9D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23.11.2021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07DC-D41C-B442-BE9D-08E011A1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A4B2-C36D-854A-9811-44889687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23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08DB-30E7-6D40-9393-B0A4920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090B-D058-9E46-A081-FA647843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B3F2-410E-F24C-845F-D65BEB97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23.11.2021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D7EB-8F55-E545-9320-4A30C8D6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7D2-B472-E649-93B6-7395572A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98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F9F0-8A28-AB4C-8C4F-BC3FA4F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10383-C8F1-9D44-9F7F-72FFAFAD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64A2-CA03-4E4C-AD44-B593210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23.11.2021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BD0D-398A-4245-9890-4BF2292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0182-B7A0-5640-8F48-EA31AE1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8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B82F-89C1-B745-92BC-13B261C2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4845-1220-8249-81E3-C857DC54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C4B0-D7F3-2B45-AB8D-FB658335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7E44-1ED7-B746-B09A-4E8E2BD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23.11.2021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B49D1-A92D-2F42-8513-5317FF4B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0BAB-A733-5947-933F-748214A8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775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4FFC-8ADB-B548-A6AA-D786A382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B2B86-714E-9449-A21B-C1E7ADEC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9F27-65D3-B44D-ADFC-9194EC7C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A275-5820-7C4C-B9F5-A1B5F3439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98B24-4375-0D4A-8CE5-04F577FBA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4FAD-E363-4046-A917-ACA654DF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23.11.2021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6ABA5-0ED8-AE44-A122-ED6C8AAF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A5CB-D5DB-9849-86E1-46FEC970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6D3E-1CD4-DF4D-8333-317C491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F528E-2ECC-D742-8D57-824E7889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23.11.2021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E60F1-75F7-A845-BFDE-F3F908D2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8157-B90C-0043-9AA0-4ACCB9FA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1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B0890-F76A-D144-8FA8-7DAEBF73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23.11.2021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63531-4F69-0844-B63C-1B28BF8F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2028-A0BF-B446-B736-2DBF95E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74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B47-4085-9649-9B2C-7181847E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7035-BEC5-8144-A728-9DF2AC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F05F-A384-FF4C-BBFA-76B8D1793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078DB-5A01-7A4B-82A5-D2B9D56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23.11.2021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09C7-66C5-8441-B4C9-182C851D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E78E5-586B-9D45-954B-19A6CC0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5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A8B-915C-774B-8CCF-BA56D35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C36D1-210A-BB4C-A58D-56939621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52FD-3EDE-E74B-A643-4191E636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60DD4-617A-9340-AE1F-39420B68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23.11.2021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7537B-6C3E-C04D-948E-7CD037A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2B16-9584-0841-AD28-D3AC0EC9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87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5D727-9100-3F40-AABD-9EAB22C5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D711-D792-784D-ABCB-D6B7A3A5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94D1-04D9-5E4C-939E-F6F2C3B6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pPr/>
              <a:t>23.11.2021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AEAC-5AAF-2647-83B8-CFA6462D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3859-E1E1-1345-A40A-0D1D639C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66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A667F8AD-4AC6-40DA-92E2-863BFB4C79FB}"/>
              </a:ext>
            </a:extLst>
          </p:cNvPr>
          <p:cNvSpPr/>
          <p:nvPr/>
        </p:nvSpPr>
        <p:spPr>
          <a:xfrm>
            <a:off x="1382948" y="2754087"/>
            <a:ext cx="4615775" cy="11572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sz="4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رئاسة دائرة السرطان</a:t>
            </a:r>
            <a:endParaRPr kumimoji="0" lang="ar-SY" sz="32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2800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مسوحات السرطان في تركيا</a:t>
            </a:r>
            <a:endParaRPr kumimoji="0" lang="ar-SY" sz="280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2ABC416-AC1B-47FD-AEDC-0A5D20B068E0}"/>
              </a:ext>
            </a:extLst>
          </p:cNvPr>
          <p:cNvSpPr/>
          <p:nvPr/>
        </p:nvSpPr>
        <p:spPr>
          <a:xfrm>
            <a:off x="1583473" y="6126822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91E3F32-1C7F-45A9-BC25-36679487F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21" y="5743595"/>
            <a:ext cx="1067586" cy="181393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1C3F392-E936-49FD-A127-05F2FAB574FF}"/>
              </a:ext>
            </a:extLst>
          </p:cNvPr>
          <p:cNvSpPr/>
          <p:nvPr/>
        </p:nvSpPr>
        <p:spPr>
          <a:xfrm>
            <a:off x="1849581" y="5743371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234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Resim Yer Tutucusu 10">
            <a:extLst>
              <a:ext uri="{FF2B5EF4-FFF2-40B4-BE49-F238E27FC236}">
                <a16:creationId xmlns:a16="http://schemas.microsoft.com/office/drawing/2014/main" id="{F1BCE272-6228-4F1F-B344-D14B1BF9E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9" b="17669"/>
          <a:stretch>
            <a:fillRect/>
          </a:stretch>
        </p:blipFill>
        <p:spPr>
          <a:xfrm>
            <a:off x="535455" y="1556426"/>
            <a:ext cx="3232797" cy="2295344"/>
          </a:xfrm>
          <a:prstGeom prst="rect">
            <a:avLst/>
          </a:prstGeom>
        </p:spPr>
      </p:pic>
      <p:pic>
        <p:nvPicPr>
          <p:cNvPr id="9" name="Resim Yer Tutucusu 3">
            <a:extLst>
              <a:ext uri="{FF2B5EF4-FFF2-40B4-BE49-F238E27FC236}">
                <a16:creationId xmlns:a16="http://schemas.microsoft.com/office/drawing/2014/main" id="{CE47107B-82BC-4517-A8E0-6F95F11789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9" b="17669"/>
          <a:stretch>
            <a:fillRect/>
          </a:stretch>
        </p:blipFill>
        <p:spPr>
          <a:xfrm>
            <a:off x="8046572" y="1559287"/>
            <a:ext cx="2743200" cy="2342928"/>
          </a:xfrm>
          <a:prstGeom prst="rect">
            <a:avLst/>
          </a:prstGeom>
        </p:spPr>
      </p:pic>
      <p:pic>
        <p:nvPicPr>
          <p:cNvPr id="23556" name="Picture 4" descr="C:\Users\Пользователь\Downloads\PHOTO-2021-07-14-11-52-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0218" y="1556426"/>
            <a:ext cx="3461280" cy="2345789"/>
          </a:xfrm>
          <a:prstGeom prst="rect">
            <a:avLst/>
          </a:prstGeom>
          <a:noFill/>
        </p:spPr>
      </p:pic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4D69671-DECA-4A23-89BD-5E3A87CBA7E0}"/>
              </a:ext>
            </a:extLst>
          </p:cNvPr>
          <p:cNvSpPr/>
          <p:nvPr/>
        </p:nvSpPr>
        <p:spPr>
          <a:xfrm>
            <a:off x="1403363" y="6154532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3653D932-618F-4716-9772-B0D3C1D496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621" y="5826725"/>
            <a:ext cx="1067586" cy="181393"/>
          </a:xfrm>
          <a:prstGeom prst="rect">
            <a:avLst/>
          </a:prstGeom>
        </p:spPr>
      </p:pic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048FC27-D2AC-4A62-B8DD-D99E4ADB422E}"/>
              </a:ext>
            </a:extLst>
          </p:cNvPr>
          <p:cNvSpPr/>
          <p:nvPr/>
        </p:nvSpPr>
        <p:spPr>
          <a:xfrm>
            <a:off x="1697181" y="5826501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7F8B952-E804-4A2F-9774-B0E5CC5123A5}"/>
              </a:ext>
            </a:extLst>
          </p:cNvPr>
          <p:cNvSpPr/>
          <p:nvPr/>
        </p:nvSpPr>
        <p:spPr>
          <a:xfrm>
            <a:off x="4284520" y="4095076"/>
            <a:ext cx="3232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Y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المركز الصحي للمهاجرين 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GSM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6BC41DC9-1546-4C50-97D7-9715A727710A}"/>
              </a:ext>
            </a:extLst>
          </p:cNvPr>
          <p:cNvSpPr/>
          <p:nvPr/>
        </p:nvSpPr>
        <p:spPr>
          <a:xfrm>
            <a:off x="707257" y="4044619"/>
            <a:ext cx="2802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Y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مركز صحة الأسر</a:t>
            </a:r>
            <a:r>
              <a:rPr lang="ar-SY" sz="20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ة </a:t>
            </a:r>
            <a:r>
              <a:rPr lang="tr-TR" sz="20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ASM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22DD462-C3E0-4F56-8789-3B9EFBFE9309}"/>
              </a:ext>
            </a:extLst>
          </p:cNvPr>
          <p:cNvSpPr/>
          <p:nvPr/>
        </p:nvSpPr>
        <p:spPr>
          <a:xfrm>
            <a:off x="8046572" y="4095076"/>
            <a:ext cx="2802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20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المشفى الحكومي في المدينة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3FEB52-951B-4B99-93CF-4BCF7D88C6A2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1030" name="Picture 6" descr="C:\Users\Пользователь\Downloads\PHOTO-2021-07-14-12-11-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5481" y="1554856"/>
            <a:ext cx="7821038" cy="3126376"/>
          </a:xfrm>
          <a:prstGeom prst="rect">
            <a:avLst/>
          </a:prstGeom>
          <a:noFill/>
        </p:spPr>
      </p:pic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93D19AA-FAF3-41A4-9517-A6A7867DB229}"/>
              </a:ext>
            </a:extLst>
          </p:cNvPr>
          <p:cNvSpPr/>
          <p:nvPr/>
        </p:nvSpPr>
        <p:spPr>
          <a:xfrm>
            <a:off x="1583473" y="6154532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7782C80-D990-4AD7-958B-A616C5B397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731" y="5826725"/>
            <a:ext cx="1067586" cy="181393"/>
          </a:xfrm>
          <a:prstGeom prst="rect">
            <a:avLst/>
          </a:prstGeom>
        </p:spPr>
      </p:pic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FC28A23-16E5-4CB2-9E3C-D3C38BEDC88F}"/>
              </a:ext>
            </a:extLst>
          </p:cNvPr>
          <p:cNvSpPr/>
          <p:nvPr/>
        </p:nvSpPr>
        <p:spPr>
          <a:xfrm>
            <a:off x="1877291" y="5826501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F2608C2-7D38-424A-AAF5-59393482D76F}"/>
              </a:ext>
            </a:extLst>
          </p:cNvPr>
          <p:cNvSpPr/>
          <p:nvPr/>
        </p:nvSpPr>
        <p:spPr>
          <a:xfrm>
            <a:off x="6813309" y="4787512"/>
            <a:ext cx="2802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Y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مركبة مسح السرطان المتجولة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C57F5A-269F-F14A-923D-F78CC68E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3FEB52-951B-4B99-93CF-4BCF7D88C6A2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3C071A8-707C-40A6-8159-4382A50E0D47}"/>
              </a:ext>
            </a:extLst>
          </p:cNvPr>
          <p:cNvSpPr/>
          <p:nvPr/>
        </p:nvSpPr>
        <p:spPr>
          <a:xfrm>
            <a:off x="1583473" y="618223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332B259-22D1-4806-B9A0-F9D4DDEDD1B7}"/>
              </a:ext>
            </a:extLst>
          </p:cNvPr>
          <p:cNvSpPr/>
          <p:nvPr/>
        </p:nvSpPr>
        <p:spPr>
          <a:xfrm>
            <a:off x="1542377" y="5825562"/>
            <a:ext cx="1245465" cy="181394"/>
          </a:xfrm>
          <a:prstGeom prst="roundRect">
            <a:avLst>
              <a:gd name="adj" fmla="val 0"/>
            </a:avLst>
          </a:prstGeom>
          <a:solidFill>
            <a:srgbClr val="0D7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FC35ED7-F95E-4576-BAA0-18A9CB40A9E5}"/>
              </a:ext>
            </a:extLst>
          </p:cNvPr>
          <p:cNvSpPr/>
          <p:nvPr/>
        </p:nvSpPr>
        <p:spPr>
          <a:xfrm>
            <a:off x="594985" y="2748308"/>
            <a:ext cx="270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مسوحات الرعاية الثانوية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159A00D3-AD9A-49AB-AE36-1F6986351243}"/>
              </a:ext>
            </a:extLst>
          </p:cNvPr>
          <p:cNvSpPr txBox="1"/>
          <p:nvPr/>
        </p:nvSpPr>
        <p:spPr>
          <a:xfrm>
            <a:off x="6632470" y="2029485"/>
            <a:ext cx="4466939" cy="312457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cs typeface="Calibri"/>
              </a:rPr>
              <a:t>المشافي</a:t>
            </a:r>
            <a:r>
              <a:rPr lang="ar-SA" sz="2400" dirty="0">
                <a:cs typeface="Calibri"/>
              </a:rPr>
              <a:t> الجامع</a:t>
            </a:r>
            <a:r>
              <a:rPr lang="ar-SY" sz="2400" dirty="0">
                <a:cs typeface="Calibri"/>
              </a:rPr>
              <a:t>ي</a:t>
            </a:r>
            <a:r>
              <a:rPr lang="ar-SA" sz="2400" dirty="0">
                <a:cs typeface="Calibri"/>
              </a:rPr>
              <a:t>ة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cs typeface="Calibri"/>
              </a:rPr>
              <a:t>م</a:t>
            </a:r>
            <a:r>
              <a:rPr lang="ar-SY" sz="2400" dirty="0">
                <a:cs typeface="Calibri"/>
              </a:rPr>
              <a:t>شافي</a:t>
            </a:r>
            <a:r>
              <a:rPr lang="ar-SA" sz="2400" dirty="0">
                <a:cs typeface="Calibri"/>
              </a:rPr>
              <a:t> التدريب والبحث</a:t>
            </a:r>
            <a:r>
              <a:rPr lang="ar-SY" sz="2400" dirty="0">
                <a:cs typeface="Calibri"/>
              </a:rPr>
              <a:t> العلمي</a:t>
            </a:r>
            <a:endParaRPr lang="ar-SA" sz="2400" dirty="0"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400" dirty="0">
                <a:cs typeface="Calibri"/>
              </a:rPr>
              <a:t>الم</a:t>
            </a:r>
            <a:r>
              <a:rPr lang="ar-SY" sz="2400" dirty="0">
                <a:cs typeface="Calibri"/>
              </a:rPr>
              <a:t>شافي</a:t>
            </a:r>
            <a:r>
              <a:rPr lang="ar-SA" sz="2400" dirty="0">
                <a:cs typeface="Calibri"/>
              </a:rPr>
              <a:t> الحكومية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cs typeface="Calibri"/>
              </a:rPr>
              <a:t>مراكز</a:t>
            </a:r>
            <a:r>
              <a:rPr lang="ar-SA" sz="2400" dirty="0">
                <a:cs typeface="Calibri"/>
              </a:rPr>
              <a:t> ال</a:t>
            </a:r>
            <a:r>
              <a:rPr lang="ar-SY" sz="2400" dirty="0">
                <a:cs typeface="Calibri"/>
              </a:rPr>
              <a:t>توليد</a:t>
            </a:r>
            <a:endParaRPr lang="ar-SA" sz="2400" dirty="0"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cs typeface="Calibri"/>
              </a:rPr>
              <a:t>المشافي</a:t>
            </a:r>
            <a:r>
              <a:rPr lang="ar-SA" sz="2400" dirty="0">
                <a:cs typeface="Calibri"/>
              </a:rPr>
              <a:t> </a:t>
            </a:r>
            <a:r>
              <a:rPr lang="ar-SY" sz="2400" dirty="0">
                <a:cs typeface="Calibri"/>
              </a:rPr>
              <a:t>ال</a:t>
            </a:r>
            <a:r>
              <a:rPr lang="ar-SA" sz="2400" dirty="0">
                <a:cs typeface="Calibri"/>
              </a:rPr>
              <a:t>خاص</a:t>
            </a:r>
            <a:r>
              <a:rPr lang="ar-SY" sz="2400" dirty="0">
                <a:cs typeface="Calibri"/>
              </a:rPr>
              <a:t>ة</a:t>
            </a:r>
            <a:endParaRPr lang="ar-SA" sz="2400" dirty="0"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cs typeface="Calibri"/>
              </a:rPr>
              <a:t>ال</a:t>
            </a:r>
            <a:r>
              <a:rPr lang="ar-SA" sz="2400" dirty="0">
                <a:cs typeface="Calibri"/>
              </a:rPr>
              <a:t>مر</a:t>
            </a:r>
            <a:r>
              <a:rPr lang="ar-SY" sz="2400" dirty="0">
                <a:cs typeface="Calibri"/>
              </a:rPr>
              <a:t>ا</a:t>
            </a:r>
            <a:r>
              <a:rPr lang="ar-SA" sz="2400" dirty="0">
                <a:cs typeface="Calibri"/>
              </a:rPr>
              <a:t>كز </a:t>
            </a:r>
            <a:r>
              <a:rPr lang="ar-SY" sz="2400" dirty="0">
                <a:cs typeface="Calibri"/>
              </a:rPr>
              <a:t>ال</a:t>
            </a:r>
            <a:r>
              <a:rPr lang="ar-SA" sz="2400" dirty="0">
                <a:cs typeface="Calibri"/>
              </a:rPr>
              <a:t>طبي</a:t>
            </a:r>
            <a:r>
              <a:rPr lang="ar-SY" sz="2400" dirty="0">
                <a:cs typeface="Calibri"/>
              </a:rPr>
              <a:t>ة</a:t>
            </a:r>
            <a:endParaRPr lang="ar-SA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EB02CA1-D7C7-1D4C-8744-032ABDB7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3FEB52-951B-4B99-93CF-4BCF7D88C6A2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9136F60-D725-406C-A4FD-D9B810A0CCF7}"/>
              </a:ext>
            </a:extLst>
          </p:cNvPr>
          <p:cNvSpPr/>
          <p:nvPr/>
        </p:nvSpPr>
        <p:spPr>
          <a:xfrm>
            <a:off x="1583473" y="618223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846A83F-0C05-47F7-BEEB-C0EDF4FE1279}"/>
              </a:ext>
            </a:extLst>
          </p:cNvPr>
          <p:cNvSpPr/>
          <p:nvPr/>
        </p:nvSpPr>
        <p:spPr>
          <a:xfrm>
            <a:off x="1542377" y="5825562"/>
            <a:ext cx="1245465" cy="181394"/>
          </a:xfrm>
          <a:prstGeom prst="roundRect">
            <a:avLst>
              <a:gd name="adj" fmla="val 0"/>
            </a:avLst>
          </a:prstGeom>
          <a:solidFill>
            <a:srgbClr val="0D7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052EE63-440E-4CCF-A7CF-96A00502A2FD}"/>
              </a:ext>
            </a:extLst>
          </p:cNvPr>
          <p:cNvSpPr/>
          <p:nvPr/>
        </p:nvSpPr>
        <p:spPr>
          <a:xfrm>
            <a:off x="594985" y="2748308"/>
            <a:ext cx="270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ما هو</a:t>
            </a:r>
            <a:b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</a:br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سرطان الثدي؟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7F43FC24-2844-49CD-BE4E-F0CCE1B22809}"/>
              </a:ext>
            </a:extLst>
          </p:cNvPr>
          <p:cNvSpPr txBox="1"/>
          <p:nvPr/>
        </p:nvSpPr>
        <p:spPr>
          <a:xfrm>
            <a:off x="4363826" y="2831341"/>
            <a:ext cx="6735583" cy="100091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algn="just" rtl="1">
              <a:spcBef>
                <a:spcPts val="1200"/>
              </a:spcBef>
            </a:pPr>
            <a:r>
              <a:rPr lang="ar-SY" sz="2800" dirty="0">
                <a:cs typeface="Calibri"/>
              </a:rPr>
              <a:t>سرطان الثدي هو</a:t>
            </a:r>
            <a:r>
              <a:rPr lang="ar-SY" sz="2800" b="1" dirty="0">
                <a:cs typeface="Calibri"/>
              </a:rPr>
              <a:t> أكثر </a:t>
            </a:r>
            <a:r>
              <a:rPr lang="ar-SY" sz="2800" dirty="0">
                <a:cs typeface="Calibri"/>
              </a:rPr>
              <a:t>أنواع السرطانات شيوعاً بين النساء والذي يسبب معظم الوفيات.</a:t>
            </a:r>
            <a:endParaRPr lang="ar-SA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C6869A-F553-D94A-BE75-9563D382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BE5BD5D-A8E4-4EAC-B883-A88897DFDEB2}"/>
              </a:ext>
            </a:extLst>
          </p:cNvPr>
          <p:cNvSpPr/>
          <p:nvPr/>
        </p:nvSpPr>
        <p:spPr>
          <a:xfrm>
            <a:off x="1583473" y="618223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01416F8-445B-4F37-BFB2-3BC5216E30DD}"/>
              </a:ext>
            </a:extLst>
          </p:cNvPr>
          <p:cNvSpPr/>
          <p:nvPr/>
        </p:nvSpPr>
        <p:spPr>
          <a:xfrm>
            <a:off x="1542377" y="5825562"/>
            <a:ext cx="1245465" cy="181394"/>
          </a:xfrm>
          <a:prstGeom prst="roundRect">
            <a:avLst>
              <a:gd name="adj" fmla="val 0"/>
            </a:avLst>
          </a:prstGeom>
          <a:solidFill>
            <a:srgbClr val="0D7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8A69813C-2297-4E5E-A712-BA0225E38A84}"/>
              </a:ext>
            </a:extLst>
          </p:cNvPr>
          <p:cNvSpPr/>
          <p:nvPr/>
        </p:nvSpPr>
        <p:spPr>
          <a:xfrm>
            <a:off x="594985" y="2748308"/>
            <a:ext cx="2702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عوامل</a:t>
            </a:r>
          </a:p>
          <a:p>
            <a:pPr algn="r" rtl="1"/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خطر الإصابة بسرطان الثدي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B99EAB94-344D-43C6-BA65-F57CDBE37A7E}"/>
              </a:ext>
            </a:extLst>
          </p:cNvPr>
          <p:cNvSpPr txBox="1"/>
          <p:nvPr/>
        </p:nvSpPr>
        <p:spPr>
          <a:xfrm>
            <a:off x="4121834" y="1593386"/>
            <a:ext cx="6977575" cy="414023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العمر والجنس (ذكر واحد مقابل كل 100 أنثى)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حدوث العادة الشهرية الأولى في عمر مبكر (أصغر من 12 عاماً)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الحمل الأول المتأخر (أكبر من 30 عاماً)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b="1" dirty="0">
                <a:cs typeface="Calibri"/>
              </a:rPr>
              <a:t>سن اليأس المتأخر </a:t>
            </a:r>
            <a:r>
              <a:rPr lang="ar-SY" sz="2000" dirty="0">
                <a:cs typeface="Calibri"/>
              </a:rPr>
              <a:t>(أكبر من 55)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مدة الرضاعة الطبيعية القصيرة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الاستخدام غير المنضبط للأدوية </a:t>
            </a:r>
            <a:r>
              <a:rPr lang="ar-SY" sz="2000" b="1" dirty="0">
                <a:cs typeface="Calibri"/>
              </a:rPr>
              <a:t>الهرمونية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العوامل الوراثية (المورثتان</a:t>
            </a:r>
            <a:r>
              <a:rPr lang="tr-TR" sz="2000" dirty="0">
                <a:cs typeface="Calibri"/>
              </a:rPr>
              <a:t>BRCA1 </a:t>
            </a:r>
            <a:r>
              <a:rPr lang="ar-SY" sz="2000" dirty="0">
                <a:cs typeface="Calibri"/>
              </a:rPr>
              <a:t> و</a:t>
            </a:r>
            <a:r>
              <a:rPr lang="tr-TR" sz="2000" dirty="0">
                <a:cs typeface="Calibri"/>
              </a:rPr>
              <a:t>BRCA2</a:t>
            </a:r>
            <a:r>
              <a:rPr lang="ar-SY" sz="2000" dirty="0">
                <a:cs typeface="Calibri"/>
              </a:rPr>
              <a:t>)</a:t>
            </a:r>
            <a:endParaRPr lang="tr-TR" sz="2000" dirty="0">
              <a:cs typeface="Calibri"/>
            </a:endParaRP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القصة العائلية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التوتر</a:t>
            </a:r>
            <a:endParaRPr lang="ar-SA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B3FEB52-951B-4B99-93CF-4BCF7D88C6A2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rcRect t="-653"/>
          <a:stretch>
            <a:fillRect/>
          </a:stretch>
        </p:blipFill>
        <p:spPr>
          <a:xfrm>
            <a:off x="3891063" y="1691908"/>
            <a:ext cx="4224485" cy="2358583"/>
          </a:xfrm>
          <a:prstGeom prst="rect">
            <a:avLst/>
          </a:prstGeom>
        </p:spPr>
      </p:pic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BF72E6B-1BE2-4A8C-9707-0545AACBDB8E}"/>
              </a:ext>
            </a:extLst>
          </p:cNvPr>
          <p:cNvSpPr/>
          <p:nvPr/>
        </p:nvSpPr>
        <p:spPr>
          <a:xfrm>
            <a:off x="1583473" y="6154532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084F685-E7AF-412D-B998-47022FA66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731" y="5826725"/>
            <a:ext cx="1067586" cy="181393"/>
          </a:xfrm>
          <a:prstGeom prst="rect">
            <a:avLst/>
          </a:prstGeom>
        </p:spPr>
      </p:pic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63F773C-4F08-4DAC-851C-79C681444A3A}"/>
              </a:ext>
            </a:extLst>
          </p:cNvPr>
          <p:cNvSpPr/>
          <p:nvPr/>
        </p:nvSpPr>
        <p:spPr>
          <a:xfrm>
            <a:off x="1877291" y="5826501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2480FDE7-7551-43C0-A8DA-9EA2D920B9BC}"/>
              </a:ext>
            </a:extLst>
          </p:cNvPr>
          <p:cNvSpPr txBox="1"/>
          <p:nvPr/>
        </p:nvSpPr>
        <p:spPr>
          <a:xfrm>
            <a:off x="1360050" y="4323258"/>
            <a:ext cx="9739359" cy="103169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699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b="1" dirty="0">
                <a:cs typeface="Calibri"/>
              </a:rPr>
              <a:t>1 من كل 8 نساء </a:t>
            </a:r>
            <a:r>
              <a:rPr lang="ar-SY" sz="2400" dirty="0">
                <a:cs typeface="Calibri"/>
              </a:rPr>
              <a:t>معرضات لخطر الإصابة بسرطان الثدي مدى الحياة.</a:t>
            </a:r>
          </a:p>
          <a:p>
            <a:pPr marL="4699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cs typeface="Calibri"/>
              </a:rPr>
              <a:t>واحدة من كل</a:t>
            </a:r>
            <a:r>
              <a:rPr lang="ar-SY" sz="2400" b="1" dirty="0">
                <a:cs typeface="Calibri"/>
              </a:rPr>
              <a:t> 4 نساء مصابات بالسرطان </a:t>
            </a:r>
            <a:r>
              <a:rPr lang="ar-SY" sz="2400" dirty="0">
                <a:cs typeface="Calibri"/>
              </a:rPr>
              <a:t>في بلدنا مصابة بسرطان الثدي.</a:t>
            </a:r>
            <a:endParaRPr lang="ar-SA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CC49707-FEA0-DC4C-8E28-2DF2C09E3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2C638CE-5705-469E-8065-55635BB397EC}"/>
              </a:ext>
            </a:extLst>
          </p:cNvPr>
          <p:cNvSpPr/>
          <p:nvPr/>
        </p:nvSpPr>
        <p:spPr>
          <a:xfrm>
            <a:off x="1583473" y="618223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9594C752-956A-40F3-AD02-8444BE9FA3B0}"/>
              </a:ext>
            </a:extLst>
          </p:cNvPr>
          <p:cNvSpPr/>
          <p:nvPr/>
        </p:nvSpPr>
        <p:spPr>
          <a:xfrm>
            <a:off x="1542377" y="5825562"/>
            <a:ext cx="1245465" cy="181394"/>
          </a:xfrm>
          <a:prstGeom prst="roundRect">
            <a:avLst>
              <a:gd name="adj" fmla="val 0"/>
            </a:avLst>
          </a:prstGeom>
          <a:solidFill>
            <a:srgbClr val="0D7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3A27E14D-7B8B-4558-911A-6FBE789F3328}"/>
              </a:ext>
            </a:extLst>
          </p:cNvPr>
          <p:cNvSpPr/>
          <p:nvPr/>
        </p:nvSpPr>
        <p:spPr>
          <a:xfrm>
            <a:off x="594985" y="2748308"/>
            <a:ext cx="270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ما هو سرطان عنق الرحم؟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6A36723-8802-468A-A5CF-95C671167A9F}"/>
              </a:ext>
            </a:extLst>
          </p:cNvPr>
          <p:cNvSpPr txBox="1"/>
          <p:nvPr/>
        </p:nvSpPr>
        <p:spPr>
          <a:xfrm>
            <a:off x="4362466" y="1821988"/>
            <a:ext cx="6977575" cy="3678571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هو التكاثر </a:t>
            </a:r>
            <a:r>
              <a:rPr lang="ar-SY" sz="2000" b="1" dirty="0">
                <a:cs typeface="Calibri"/>
              </a:rPr>
              <a:t>غير الطبيعي للخلايا </a:t>
            </a:r>
            <a:r>
              <a:rPr lang="ar-SY" sz="2000" dirty="0">
                <a:cs typeface="Calibri"/>
              </a:rPr>
              <a:t>في عنق الرحم.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تحدث جميع أنواع سرطانات عنق الرحم تقريباً بسبب أنواع معينة من فيروس يدعى فيروس الورم الحليمي البشري (</a:t>
            </a:r>
            <a:r>
              <a:rPr lang="tr-TR" sz="2000" dirty="0">
                <a:cs typeface="Calibri"/>
              </a:rPr>
              <a:t>HPV</a:t>
            </a:r>
            <a:r>
              <a:rPr lang="ar-SY" sz="2000" dirty="0">
                <a:cs typeface="Calibri"/>
              </a:rPr>
              <a:t>)</a:t>
            </a:r>
            <a:r>
              <a:rPr lang="tr-TR" sz="2000" dirty="0">
                <a:cs typeface="Calibri"/>
              </a:rPr>
              <a:t>.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يمكن أن تتحول هذه الخلايا غير الطبيعية في بعض الأحيان إلى خلايا سرطانية في حال تركها دون علاج.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إنه مرض يمكن الوقاية منه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قابل للشفاء بنسبة 100% عندما يتم الكشف عنه بشكل مبكر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يقلل المسح الذي تجريه المرأة لمرة واحدة في العمر من خطر الوفاة بسبب سرطان عنق الرحم بنسبة 50%.</a:t>
            </a:r>
            <a:endParaRPr lang="ar-SA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ED7A0F-5F8F-0D45-B2C1-5491B4443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84DABAB-BB8D-46BB-BF19-49EBC8B18E6B}"/>
              </a:ext>
            </a:extLst>
          </p:cNvPr>
          <p:cNvSpPr/>
          <p:nvPr/>
        </p:nvSpPr>
        <p:spPr>
          <a:xfrm>
            <a:off x="1583473" y="618223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F988B3A-4570-4334-97D5-AC1C47817E55}"/>
              </a:ext>
            </a:extLst>
          </p:cNvPr>
          <p:cNvSpPr/>
          <p:nvPr/>
        </p:nvSpPr>
        <p:spPr>
          <a:xfrm>
            <a:off x="1542377" y="5825562"/>
            <a:ext cx="1245465" cy="181394"/>
          </a:xfrm>
          <a:prstGeom prst="roundRect">
            <a:avLst>
              <a:gd name="adj" fmla="val 0"/>
            </a:avLst>
          </a:prstGeom>
          <a:solidFill>
            <a:srgbClr val="0D7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A863BDD6-FC3C-41C7-9898-2158CAF563C2}"/>
              </a:ext>
            </a:extLst>
          </p:cNvPr>
          <p:cNvSpPr/>
          <p:nvPr/>
        </p:nvSpPr>
        <p:spPr>
          <a:xfrm>
            <a:off x="594985" y="2748308"/>
            <a:ext cx="2702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من هم المعرضون للخطر؟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92471B77-1635-478F-AFCC-74454D4B3B33}"/>
              </a:ext>
            </a:extLst>
          </p:cNvPr>
          <p:cNvSpPr txBox="1"/>
          <p:nvPr/>
        </p:nvSpPr>
        <p:spPr>
          <a:xfrm>
            <a:off x="4316962" y="2593013"/>
            <a:ext cx="6782448" cy="232435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كل امرأة نشطة جنسياً،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تعدد الشركاء الجنسيين،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النساء</a:t>
            </a:r>
            <a:r>
              <a:rPr lang="ar-SY" sz="2800" b="1" dirty="0">
                <a:solidFill>
                  <a:srgbClr val="FF0000"/>
                </a:solidFill>
                <a:cs typeface="Calibri"/>
              </a:rPr>
              <a:t> المدخنات</a:t>
            </a:r>
            <a:r>
              <a:rPr lang="ar-SY" sz="2800" dirty="0">
                <a:cs typeface="Calibri"/>
              </a:rPr>
              <a:t>،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النساء المصابات بفيروس نقص المناعة البشرية (الإيدز)</a:t>
            </a:r>
            <a:endParaRPr lang="ar-SA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0A27B1-70FC-DC48-B9BF-2F3FCF1CC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8034FDE-CF22-4B9E-9AD2-50D9A6C07C95}"/>
              </a:ext>
            </a:extLst>
          </p:cNvPr>
          <p:cNvSpPr/>
          <p:nvPr/>
        </p:nvSpPr>
        <p:spPr>
          <a:xfrm>
            <a:off x="1583473" y="618223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27F09C3-54DF-470D-89D9-9C88A392632B}"/>
              </a:ext>
            </a:extLst>
          </p:cNvPr>
          <p:cNvSpPr/>
          <p:nvPr/>
        </p:nvSpPr>
        <p:spPr>
          <a:xfrm>
            <a:off x="1542377" y="5825562"/>
            <a:ext cx="1245465" cy="181394"/>
          </a:xfrm>
          <a:prstGeom prst="roundRect">
            <a:avLst>
              <a:gd name="adj" fmla="val 0"/>
            </a:avLst>
          </a:prstGeom>
          <a:solidFill>
            <a:srgbClr val="0D7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7E68FF9-43F4-48F2-B8A0-F965D0E709F9}"/>
              </a:ext>
            </a:extLst>
          </p:cNvPr>
          <p:cNvSpPr/>
          <p:nvPr/>
        </p:nvSpPr>
        <p:spPr>
          <a:xfrm>
            <a:off x="594985" y="2748308"/>
            <a:ext cx="270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ما هو سرطان القولون؟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8E17374E-1AB0-4400-993A-241560809578}"/>
              </a:ext>
            </a:extLst>
          </p:cNvPr>
          <p:cNvSpPr txBox="1"/>
          <p:nvPr/>
        </p:nvSpPr>
        <p:spPr>
          <a:xfrm>
            <a:off x="4362466" y="2039389"/>
            <a:ext cx="6977575" cy="334001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cs typeface="Calibri"/>
              </a:rPr>
              <a:t>إنه من بين أكثر 3 أنواع من السرطانات شيوعاً.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cs typeface="Calibri"/>
              </a:rPr>
              <a:t>وهو أكثر شيوعاً بعد </a:t>
            </a:r>
            <a:r>
              <a:rPr lang="ar-SY" sz="2400" b="1" dirty="0">
                <a:cs typeface="Calibri"/>
              </a:rPr>
              <a:t>سن الخمسين</a:t>
            </a:r>
            <a:r>
              <a:rPr lang="ar-SY" sz="2400" dirty="0">
                <a:cs typeface="Calibri"/>
              </a:rPr>
              <a:t>.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cs typeface="Calibri"/>
              </a:rPr>
              <a:t>يحتل </a:t>
            </a:r>
            <a:r>
              <a:rPr lang="ar-SY" sz="2400" b="1" dirty="0">
                <a:cs typeface="Calibri"/>
              </a:rPr>
              <a:t>المرتبة الثالثة </a:t>
            </a:r>
            <a:r>
              <a:rPr lang="ar-SY" sz="2400" dirty="0">
                <a:cs typeface="Calibri"/>
              </a:rPr>
              <a:t>من حيث الإصابة لدى كلا الجنسين (ذكر - أنثى).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b="1" dirty="0">
                <a:cs typeface="Calibri"/>
              </a:rPr>
              <a:t>لا تظهر أعراض </a:t>
            </a:r>
            <a:r>
              <a:rPr lang="ar-SY" sz="2400" dirty="0">
                <a:cs typeface="Calibri"/>
              </a:rPr>
              <a:t>بوليبات القولون وسرطاناته في كثير من الأحيان حتى تنمو بشكل جيد.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cs typeface="Calibri"/>
              </a:rPr>
              <a:t>ولكن يمكن اكتشافها من خلال برامج المسح.</a:t>
            </a:r>
            <a:endParaRPr lang="ar-SA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D4573B-1639-8242-8838-9B871E765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5891D72-307C-4C45-8E8D-D0AFA11479FD}"/>
              </a:ext>
            </a:extLst>
          </p:cNvPr>
          <p:cNvSpPr/>
          <p:nvPr/>
        </p:nvSpPr>
        <p:spPr>
          <a:xfrm>
            <a:off x="1583473" y="618223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E7AE042-6A34-494E-B59B-1DE975CDABC0}"/>
              </a:ext>
            </a:extLst>
          </p:cNvPr>
          <p:cNvSpPr/>
          <p:nvPr/>
        </p:nvSpPr>
        <p:spPr>
          <a:xfrm>
            <a:off x="1542377" y="5825562"/>
            <a:ext cx="1245465" cy="181394"/>
          </a:xfrm>
          <a:prstGeom prst="roundRect">
            <a:avLst>
              <a:gd name="adj" fmla="val 0"/>
            </a:avLst>
          </a:prstGeom>
          <a:solidFill>
            <a:srgbClr val="0D7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5179ECA-A0F1-411B-9B16-919575BA95EC}"/>
              </a:ext>
            </a:extLst>
          </p:cNvPr>
          <p:cNvSpPr/>
          <p:nvPr/>
        </p:nvSpPr>
        <p:spPr>
          <a:xfrm>
            <a:off x="594985" y="2748308"/>
            <a:ext cx="27025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من هم المعرضون للخطر؟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B7E43811-C9DE-4917-B25F-3316DF272BEC}"/>
              </a:ext>
            </a:extLst>
          </p:cNvPr>
          <p:cNvSpPr txBox="1"/>
          <p:nvPr/>
        </p:nvSpPr>
        <p:spPr>
          <a:xfrm>
            <a:off x="4362466" y="2194134"/>
            <a:ext cx="6977575" cy="318612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algn="just" rtl="1">
              <a:spcBef>
                <a:spcPts val="1200"/>
              </a:spcBef>
            </a:pPr>
            <a:r>
              <a:rPr lang="ar-SY" sz="2400" b="1" dirty="0">
                <a:cs typeface="Calibri"/>
              </a:rPr>
              <a:t>العمر: </a:t>
            </a:r>
            <a:r>
              <a:rPr lang="ar-SY" sz="2400" dirty="0">
                <a:cs typeface="Calibri"/>
              </a:rPr>
              <a:t>يتم التشخيص لدى 90% من المرضى بعد سن الخمسين.</a:t>
            </a:r>
          </a:p>
          <a:p>
            <a:pPr marL="12700" marR="5080" algn="just" rtl="1">
              <a:spcBef>
                <a:spcPts val="1200"/>
              </a:spcBef>
            </a:pPr>
            <a:r>
              <a:rPr lang="ar-SY" sz="2400" b="1" dirty="0">
                <a:cs typeface="Calibri"/>
              </a:rPr>
              <a:t>البوليبات: </a:t>
            </a:r>
            <a:r>
              <a:rPr lang="ar-SY" sz="2400" dirty="0">
                <a:cs typeface="Calibri"/>
              </a:rPr>
              <a:t>البوليب عبارة عن ورم حميد. يمكن لبعض البوليبات (الأورام الغدية) أن تتسرطن.</a:t>
            </a:r>
          </a:p>
          <a:p>
            <a:pPr marL="12700" marR="5080" algn="just" rtl="1">
              <a:spcBef>
                <a:spcPts val="1200"/>
              </a:spcBef>
            </a:pPr>
            <a:r>
              <a:rPr lang="ar-SY" sz="2400" b="1" dirty="0">
                <a:cs typeface="Calibri"/>
              </a:rPr>
              <a:t>قصة عائلية للإصابة بسرطان القولون والمستقيم: </a:t>
            </a:r>
            <a:r>
              <a:rPr lang="ar-SY" sz="2400" dirty="0">
                <a:cs typeface="Calibri"/>
              </a:rPr>
              <a:t>يزداد </a:t>
            </a:r>
            <a:r>
              <a:rPr lang="ar-SY" sz="2400" dirty="0">
                <a:solidFill>
                  <a:srgbClr val="FF0000"/>
                </a:solidFill>
                <a:cs typeface="Calibri"/>
              </a:rPr>
              <a:t>خطر الإصابة بهذا المرض وخاصة في سن أصغر</a:t>
            </a:r>
            <a:r>
              <a:rPr lang="ar-SY" sz="2400" dirty="0">
                <a:cs typeface="Calibri"/>
              </a:rPr>
              <a:t> في حال وجود قصة إصابة بسرطان القولون والمستقيم لدى الأقارب القريبين.</a:t>
            </a:r>
          </a:p>
          <a:p>
            <a:pPr marL="12700" marR="5080" algn="just" rtl="1">
              <a:spcBef>
                <a:spcPts val="1200"/>
              </a:spcBef>
            </a:pPr>
            <a:r>
              <a:rPr lang="ar-SY" sz="2400" dirty="0">
                <a:cs typeface="Calibri"/>
              </a:rPr>
              <a:t>يمكن إجراء المسح لدى هؤلاء الأشخاص في </a:t>
            </a:r>
            <a:r>
              <a:rPr lang="ar-SY" sz="2400" b="1" dirty="0">
                <a:cs typeface="Calibri"/>
              </a:rPr>
              <a:t>سن الأربعين</a:t>
            </a:r>
            <a:r>
              <a:rPr lang="ar-SY" sz="2400" dirty="0">
                <a:cs typeface="Calibri"/>
              </a:rPr>
              <a:t>.</a:t>
            </a:r>
            <a:endParaRPr lang="ar-SA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25E8DDCD-956B-428A-8C6B-E13329FE3998}"/>
              </a:ext>
            </a:extLst>
          </p:cNvPr>
          <p:cNvSpPr/>
          <p:nvPr/>
        </p:nvSpPr>
        <p:spPr>
          <a:xfrm>
            <a:off x="1583473" y="6154532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4F2C01E-C374-4805-B5A2-D4B299D09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31" y="5826725"/>
            <a:ext cx="1067586" cy="181393"/>
          </a:xfrm>
          <a:prstGeom prst="rect">
            <a:avLst/>
          </a:prstGeom>
        </p:spPr>
      </p:pic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F70ADE1-BF53-4C0F-9041-684EA6DE9B8E}"/>
              </a:ext>
            </a:extLst>
          </p:cNvPr>
          <p:cNvSpPr/>
          <p:nvPr/>
        </p:nvSpPr>
        <p:spPr>
          <a:xfrm>
            <a:off x="1877291" y="5826501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BD1AC1E-D7BE-4A5E-A714-21EA3715D428}"/>
              </a:ext>
            </a:extLst>
          </p:cNvPr>
          <p:cNvSpPr/>
          <p:nvPr/>
        </p:nvSpPr>
        <p:spPr>
          <a:xfrm>
            <a:off x="3463636" y="2448455"/>
            <a:ext cx="7496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kumimoji="0" lang="ar-SY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غاية التدريب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960310E-DF48-4004-994E-31E9E94B16A5}"/>
              </a:ext>
            </a:extLst>
          </p:cNvPr>
          <p:cNvSpPr txBox="1"/>
          <p:nvPr/>
        </p:nvSpPr>
        <p:spPr>
          <a:xfrm>
            <a:off x="2051833" y="3026657"/>
            <a:ext cx="8908126" cy="143180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algn="just" rtl="1">
              <a:spcBef>
                <a:spcPts val="1200"/>
              </a:spcBef>
            </a:pPr>
            <a:r>
              <a:rPr lang="ar-SY" sz="2800" dirty="0">
                <a:cs typeface="Calibri"/>
              </a:rPr>
              <a:t>اكتساب المشاركين للمعرفة وتغيير مواقفهم حول سرطانات الثدي وعنق الرحم والقولون والمستقيم والتي تعد من بين السرطانات الوطنية المرتكزة على السكان والتي يمكن مسحها.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2651A0-FB37-CC48-9578-6FC55B496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B36124C-45D2-4179-8261-057ED9E7CA2A}"/>
              </a:ext>
            </a:extLst>
          </p:cNvPr>
          <p:cNvSpPr/>
          <p:nvPr/>
        </p:nvSpPr>
        <p:spPr>
          <a:xfrm>
            <a:off x="1583473" y="618223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26546BD2-550B-465A-AB0D-E82D3384024B}"/>
              </a:ext>
            </a:extLst>
          </p:cNvPr>
          <p:cNvSpPr/>
          <p:nvPr/>
        </p:nvSpPr>
        <p:spPr>
          <a:xfrm>
            <a:off x="1542377" y="5825562"/>
            <a:ext cx="1245465" cy="181394"/>
          </a:xfrm>
          <a:prstGeom prst="roundRect">
            <a:avLst>
              <a:gd name="adj" fmla="val 0"/>
            </a:avLst>
          </a:prstGeom>
          <a:solidFill>
            <a:srgbClr val="0D7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A77AECAD-D641-4ED0-98C9-8995B39CF754}"/>
              </a:ext>
            </a:extLst>
          </p:cNvPr>
          <p:cNvSpPr/>
          <p:nvPr/>
        </p:nvSpPr>
        <p:spPr>
          <a:xfrm>
            <a:off x="346365" y="2748308"/>
            <a:ext cx="2951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kumimoji="0" lang="ar-SY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أنشطة</a:t>
            </a:r>
            <a:endParaRPr lang="ar-SY" sz="3600" b="1" kern="0" dirty="0">
              <a:solidFill>
                <a:schemeClr val="accent1">
                  <a:lumMod val="75000"/>
                </a:schemeClr>
              </a:solidFill>
              <a:latin typeface="Calibri"/>
              <a:ea typeface="+mj-ea"/>
              <a:cs typeface="Calibri"/>
            </a:endParaRPr>
          </a:p>
          <a:p>
            <a:pPr algn="r" rtl="1"/>
            <a:r>
              <a:rPr kumimoji="0" lang="ar-SY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التو</a:t>
            </a:r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عية - 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654EF94-E2C4-4D93-941E-8EE5DF5423B6}"/>
              </a:ext>
            </a:extLst>
          </p:cNvPr>
          <p:cNvSpPr txBox="1"/>
          <p:nvPr/>
        </p:nvSpPr>
        <p:spPr>
          <a:xfrm>
            <a:off x="4362466" y="2194134"/>
            <a:ext cx="6977575" cy="29091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اليوم العالمي للسرطان 4 شباط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أسبوع السرطان 1 – 7 نيسان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شهر تشرين الأول هو شهر التوعية بسرطان الثدي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اليوم العالمي لصحة الثدي 15 تشرين الأول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شهر تشرين الثاني هو شهر التوعية بسرطان الرئة</a:t>
            </a:r>
            <a:endParaRPr lang="ar-SA" sz="2800" dirty="0">
              <a:cs typeface="Calibri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D1A57D99-6CA5-4C96-BBFD-E8B6429EAD06}"/>
              </a:ext>
            </a:extLst>
          </p:cNvPr>
          <p:cNvSpPr/>
          <p:nvPr/>
        </p:nvSpPr>
        <p:spPr>
          <a:xfrm>
            <a:off x="521281" y="4705959"/>
            <a:ext cx="2951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kumimoji="0" lang="ar-SY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الأيام والأسابيع والأشهر الخاصة</a:t>
            </a:r>
            <a:endParaRPr lang="ar-SY" b="1" kern="0" dirty="0"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E9487A-3D7A-B748-983E-5920AA817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9D49CEF-5D30-4F16-8169-94F99766A933}"/>
              </a:ext>
            </a:extLst>
          </p:cNvPr>
          <p:cNvSpPr/>
          <p:nvPr/>
        </p:nvSpPr>
        <p:spPr>
          <a:xfrm>
            <a:off x="1583473" y="618223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DF37219-770F-4E0D-B0AF-5FEE07CAB56D}"/>
              </a:ext>
            </a:extLst>
          </p:cNvPr>
          <p:cNvSpPr/>
          <p:nvPr/>
        </p:nvSpPr>
        <p:spPr>
          <a:xfrm>
            <a:off x="1542377" y="5825562"/>
            <a:ext cx="1245465" cy="181394"/>
          </a:xfrm>
          <a:prstGeom prst="roundRect">
            <a:avLst>
              <a:gd name="adj" fmla="val 0"/>
            </a:avLst>
          </a:prstGeom>
          <a:solidFill>
            <a:srgbClr val="0D7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F1BF71B-75C8-4E9B-AC60-90A0E8D9BB29}"/>
              </a:ext>
            </a:extLst>
          </p:cNvPr>
          <p:cNvSpPr/>
          <p:nvPr/>
        </p:nvSpPr>
        <p:spPr>
          <a:xfrm>
            <a:off x="346365" y="2748308"/>
            <a:ext cx="2951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kumimoji="0" lang="ar-SY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أنشطة</a:t>
            </a:r>
            <a:endParaRPr lang="ar-SY" sz="3600" b="1" kern="0" dirty="0">
              <a:solidFill>
                <a:schemeClr val="accent1">
                  <a:lumMod val="75000"/>
                </a:schemeClr>
              </a:solidFill>
              <a:latin typeface="Calibri"/>
              <a:ea typeface="+mj-ea"/>
              <a:cs typeface="Calibri"/>
            </a:endParaRPr>
          </a:p>
          <a:p>
            <a:pPr algn="r" rtl="1"/>
            <a:r>
              <a:rPr kumimoji="0" lang="ar-SY" sz="3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التو</a:t>
            </a:r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عية - </a:t>
            </a:r>
            <a:r>
              <a:rPr lang="tr-TR" sz="3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II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E5E0250-D231-4421-AB74-20F28C42993D}"/>
              </a:ext>
            </a:extLst>
          </p:cNvPr>
          <p:cNvSpPr txBox="1"/>
          <p:nvPr/>
        </p:nvSpPr>
        <p:spPr>
          <a:xfrm>
            <a:off x="4362466" y="2693864"/>
            <a:ext cx="6977575" cy="173957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اليوم العالمي للتوعية بسرطان الرئة 17 تشرين الثاني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شهر كانون الثاني هو شهر التوعية بسرطان عنق الرحم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شهر آذار هو شهر التوعية بسرطان القولون</a:t>
            </a:r>
            <a:endParaRPr lang="ar-SA" sz="2800" dirty="0"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B51A22A-3DE6-4A76-B206-124F8741EABA}"/>
              </a:ext>
            </a:extLst>
          </p:cNvPr>
          <p:cNvSpPr/>
          <p:nvPr/>
        </p:nvSpPr>
        <p:spPr>
          <a:xfrm>
            <a:off x="521281" y="4705959"/>
            <a:ext cx="2951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kumimoji="0" lang="ar-SY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الأيام والأسابيع والأشهر الخاصة</a:t>
            </a:r>
            <a:endParaRPr lang="ar-SY" b="1" kern="0" dirty="0"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" name="Grup 2">
            <a:extLst>
              <a:ext uri="{FF2B5EF4-FFF2-40B4-BE49-F238E27FC236}">
                <a16:creationId xmlns:a16="http://schemas.microsoft.com/office/drawing/2014/main" id="{9BC20DB0-5223-43A4-A0BE-1B3A01CD1245}"/>
              </a:ext>
            </a:extLst>
          </p:cNvPr>
          <p:cNvGrpSpPr/>
          <p:nvPr/>
        </p:nvGrpSpPr>
        <p:grpSpPr>
          <a:xfrm>
            <a:off x="2943707" y="3745149"/>
            <a:ext cx="6411594" cy="1348760"/>
            <a:chOff x="3203848" y="4841508"/>
            <a:chExt cx="5688632" cy="1902814"/>
          </a:xfrm>
          <a:solidFill>
            <a:schemeClr val="accent1">
              <a:lumMod val="75000"/>
            </a:schemeClr>
          </a:solidFill>
        </p:grpSpPr>
        <p:sp>
          <p:nvSpPr>
            <p:cNvPr id="11" name="Yuvarlatılmış Dikdörtgen 41">
              <a:extLst>
                <a:ext uri="{FF2B5EF4-FFF2-40B4-BE49-F238E27FC236}">
                  <a16:creationId xmlns:a16="http://schemas.microsoft.com/office/drawing/2014/main" id="{F5F61859-BAB0-4790-9CA3-211AF0E5BFF0}"/>
                </a:ext>
              </a:extLst>
            </p:cNvPr>
            <p:cNvSpPr/>
            <p:nvPr/>
          </p:nvSpPr>
          <p:spPr>
            <a:xfrm>
              <a:off x="3203848" y="4841508"/>
              <a:ext cx="5688632" cy="190281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  <p:sp>
          <p:nvSpPr>
            <p:cNvPr id="12" name="Dikdörtgen 4">
              <a:extLst>
                <a:ext uri="{FF2B5EF4-FFF2-40B4-BE49-F238E27FC236}">
                  <a16:creationId xmlns:a16="http://schemas.microsoft.com/office/drawing/2014/main" id="{275515F4-12BD-4A1E-8B5A-458179A1DD2B}"/>
                </a:ext>
              </a:extLst>
            </p:cNvPr>
            <p:cNvSpPr/>
            <p:nvPr/>
          </p:nvSpPr>
          <p:spPr>
            <a:xfrm>
              <a:off x="3358366" y="4931626"/>
              <a:ext cx="5400602" cy="91653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endParaRPr lang="tr-TR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9832EFE-7CAD-47BF-8853-6415FF747267}"/>
              </a:ext>
            </a:extLst>
          </p:cNvPr>
          <p:cNvSpPr/>
          <p:nvPr/>
        </p:nvSpPr>
        <p:spPr>
          <a:xfrm>
            <a:off x="1583473" y="6154532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16B43969-0704-4E22-83C0-93CBA218D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31" y="5826725"/>
            <a:ext cx="1067586" cy="181393"/>
          </a:xfrm>
          <a:prstGeom prst="rect">
            <a:avLst/>
          </a:prstGeom>
        </p:spPr>
      </p:pic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47FC51E8-351F-4085-A9AD-78C4DFC74A8B}"/>
              </a:ext>
            </a:extLst>
          </p:cNvPr>
          <p:cNvSpPr/>
          <p:nvPr/>
        </p:nvSpPr>
        <p:spPr>
          <a:xfrm>
            <a:off x="1877291" y="5826501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0D7DB345-093A-4CB6-AD07-7205990403D0}"/>
              </a:ext>
            </a:extLst>
          </p:cNvPr>
          <p:cNvSpPr/>
          <p:nvPr/>
        </p:nvSpPr>
        <p:spPr>
          <a:xfrm>
            <a:off x="4062171" y="2222819"/>
            <a:ext cx="4054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Y" sz="3600" b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شـــــــــــــــــــــــــــكراً لكـــــــــــــــــــــــــــــم ...</a:t>
            </a:r>
            <a:endParaRPr kumimoji="0" lang="ar-SA" sz="3600" b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40F80AC2-34BA-44FD-8FCA-B4980C406748}"/>
              </a:ext>
            </a:extLst>
          </p:cNvPr>
          <p:cNvSpPr/>
          <p:nvPr/>
        </p:nvSpPr>
        <p:spPr>
          <a:xfrm>
            <a:off x="3962400" y="4090793"/>
            <a:ext cx="4306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Y" sz="36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#كن واعياً وكن مع أحبابك</a:t>
            </a:r>
            <a:endParaRPr kumimoji="0" lang="ar-SA" sz="36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5C415EA-617B-43C7-9BA4-0863919B42C5}"/>
              </a:ext>
            </a:extLst>
          </p:cNvPr>
          <p:cNvSpPr/>
          <p:nvPr/>
        </p:nvSpPr>
        <p:spPr>
          <a:xfrm>
            <a:off x="1583473" y="6154532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CA29B66-046B-48C4-8F79-09D15CCCE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31" y="5826725"/>
            <a:ext cx="1067586" cy="181393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07A7775-61AC-47A0-B54F-D0D9B33FFC9E}"/>
              </a:ext>
            </a:extLst>
          </p:cNvPr>
          <p:cNvSpPr/>
          <p:nvPr/>
        </p:nvSpPr>
        <p:spPr>
          <a:xfrm>
            <a:off x="1877291" y="5826501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88EE20E-5C8B-4583-B164-6FAE279B2898}"/>
              </a:ext>
            </a:extLst>
          </p:cNvPr>
          <p:cNvSpPr/>
          <p:nvPr/>
        </p:nvSpPr>
        <p:spPr>
          <a:xfrm>
            <a:off x="3463636" y="1534052"/>
            <a:ext cx="7496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28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المكتسبات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50C494A1-BE26-4300-9711-FA5CE1C1578A}"/>
              </a:ext>
            </a:extLst>
          </p:cNvPr>
          <p:cNvSpPr txBox="1"/>
          <p:nvPr/>
        </p:nvSpPr>
        <p:spPr>
          <a:xfrm>
            <a:off x="2051833" y="2015269"/>
            <a:ext cx="8908126" cy="3678571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يجب أن يكون قادراً على تعريف السرطان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يجب أن يكون قادراً على سرد عوامل خطر الإصابة بالسرطان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يجب أن يكون قادراً على سرد أعراض الإصابة بالسرطان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يجب أن يكون قادراً على شرح طرق الوقاية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يجب أن يكون قادراً على شرح طرق المسح والتشخيص المبكر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يجب أن يكون قادراً على شرح برامج المسح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يجب أن يكون قادراً على إجراء اختبار الدم الخفي في البراز </a:t>
            </a:r>
            <a:r>
              <a:rPr lang="tr-TR" sz="2000" dirty="0">
                <a:cs typeface="Calibri"/>
              </a:rPr>
              <a:t>GGK</a:t>
            </a:r>
            <a:r>
              <a:rPr lang="ar-SY" sz="2000" dirty="0">
                <a:cs typeface="Calibri"/>
              </a:rPr>
              <a:t> في مسوحات الكشف عن السرطان</a:t>
            </a:r>
          </a:p>
          <a:p>
            <a:pPr marL="3556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cs typeface="Calibri"/>
              </a:rPr>
              <a:t>يجب عليه الاهتمام بأيام التوعية بالسرطان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7017" y="2690336"/>
            <a:ext cx="10374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5EC2CAE-D343-4A10-BF51-354851CD45BB}"/>
              </a:ext>
            </a:extLst>
          </p:cNvPr>
          <p:cNvSpPr/>
          <p:nvPr/>
        </p:nvSpPr>
        <p:spPr>
          <a:xfrm>
            <a:off x="1583473" y="6154532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4ECCFD4-A594-46D2-B023-DEC5A730F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731" y="5826725"/>
            <a:ext cx="1067586" cy="181393"/>
          </a:xfrm>
          <a:prstGeom prst="rect">
            <a:avLst/>
          </a:prstGeom>
        </p:spPr>
      </p:pic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D4ED73C-6DB3-40C2-A9E0-A57ED73E4C3F}"/>
              </a:ext>
            </a:extLst>
          </p:cNvPr>
          <p:cNvSpPr/>
          <p:nvPr/>
        </p:nvSpPr>
        <p:spPr>
          <a:xfrm>
            <a:off x="1877291" y="5826501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4E27A60-34AA-4737-9657-F227DC8BBB41}"/>
              </a:ext>
            </a:extLst>
          </p:cNvPr>
          <p:cNvSpPr/>
          <p:nvPr/>
        </p:nvSpPr>
        <p:spPr>
          <a:xfrm>
            <a:off x="3449781" y="2476165"/>
            <a:ext cx="7496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kumimoji="0" lang="ar-SY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ما هو السرطان؟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2F35CF73-D272-4B76-8C93-AC4D8630C940}"/>
              </a:ext>
            </a:extLst>
          </p:cNvPr>
          <p:cNvSpPr txBox="1"/>
          <p:nvPr/>
        </p:nvSpPr>
        <p:spPr>
          <a:xfrm>
            <a:off x="1740731" y="3026657"/>
            <a:ext cx="9219228" cy="158569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699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تكاثر الخلايا </a:t>
            </a:r>
            <a:r>
              <a:rPr lang="ar-SY" sz="2800" b="1" dirty="0">
                <a:cs typeface="Calibri"/>
              </a:rPr>
              <a:t>بشكل مفرط وغير منضبط</a:t>
            </a:r>
          </a:p>
          <a:p>
            <a:pPr marL="4699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cs typeface="Calibri"/>
              </a:rPr>
              <a:t>تتم تسميته وفقاً للنسيج أو العضو الذي ينشأ منه. (سرطان الرئة، اللمفوما،</a:t>
            </a:r>
            <a:r>
              <a:rPr lang="tr-TR" sz="2800" dirty="0">
                <a:cs typeface="Calibri"/>
              </a:rPr>
              <a:t> </a:t>
            </a:r>
            <a:r>
              <a:rPr lang="ar-SY" sz="2800" dirty="0">
                <a:cs typeface="Calibri"/>
              </a:rPr>
              <a:t>إلخ.)</a:t>
            </a: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 descr="TÜTÜN KULLANIMI ile ilgili görsel sonuc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63" y="2138649"/>
            <a:ext cx="1331906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47" y="3725998"/>
            <a:ext cx="1235353" cy="1395763"/>
          </a:xfrm>
          <a:prstGeom prst="rect">
            <a:avLst/>
          </a:prstGeom>
        </p:spPr>
      </p:pic>
      <p:pic>
        <p:nvPicPr>
          <p:cNvPr id="16" name="Resi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22" y="4051164"/>
            <a:ext cx="1566597" cy="894712"/>
          </a:xfrm>
          <a:prstGeom prst="rect">
            <a:avLst/>
          </a:prstGeom>
        </p:spPr>
      </p:pic>
      <p:pic>
        <p:nvPicPr>
          <p:cNvPr id="17" name="Resim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8" y="2180880"/>
            <a:ext cx="1331906" cy="905342"/>
          </a:xfrm>
          <a:prstGeom prst="rect">
            <a:avLst/>
          </a:prstGeom>
        </p:spPr>
      </p:pic>
      <p:pic>
        <p:nvPicPr>
          <p:cNvPr id="18" name="Resi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40" y="3704969"/>
            <a:ext cx="1433495" cy="1277115"/>
          </a:xfrm>
          <a:prstGeom prst="rect">
            <a:avLst/>
          </a:prstGeom>
        </p:spPr>
      </p:pic>
      <p:pic>
        <p:nvPicPr>
          <p:cNvPr id="19" name="Resim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81" y="2008682"/>
            <a:ext cx="1718814" cy="1015663"/>
          </a:xfrm>
          <a:prstGeom prst="rect">
            <a:avLst/>
          </a:prstGeom>
        </p:spPr>
      </p:pic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30746419-4F2E-4186-A719-AC3989626790}"/>
              </a:ext>
            </a:extLst>
          </p:cNvPr>
          <p:cNvSpPr/>
          <p:nvPr/>
        </p:nvSpPr>
        <p:spPr>
          <a:xfrm>
            <a:off x="1583473" y="6154532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0D615781-A21D-4493-BEC5-297E81AEBA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0731" y="5826725"/>
            <a:ext cx="1067586" cy="181393"/>
          </a:xfrm>
          <a:prstGeom prst="rect">
            <a:avLst/>
          </a:prstGeom>
        </p:spPr>
      </p:pic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97D3D4A5-5974-436A-9B23-5508F4256306}"/>
              </a:ext>
            </a:extLst>
          </p:cNvPr>
          <p:cNvSpPr/>
          <p:nvPr/>
        </p:nvSpPr>
        <p:spPr>
          <a:xfrm>
            <a:off x="1877291" y="5826501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F4B7410F-1677-4408-B0BF-B6B74BE95ABB}"/>
              </a:ext>
            </a:extLst>
          </p:cNvPr>
          <p:cNvSpPr/>
          <p:nvPr/>
        </p:nvSpPr>
        <p:spPr>
          <a:xfrm>
            <a:off x="3463636" y="1520200"/>
            <a:ext cx="7496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kumimoji="0" lang="ar-SY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ما هي عوامل خطر الإصابة بالسرطان؟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2DE94B51-69D0-42C7-8266-290215F584A6}"/>
              </a:ext>
            </a:extLst>
          </p:cNvPr>
          <p:cNvSpPr/>
          <p:nvPr/>
        </p:nvSpPr>
        <p:spPr>
          <a:xfrm>
            <a:off x="968217" y="3139793"/>
            <a:ext cx="187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b="1" kern="0" dirty="0">
                <a:latin typeface="Calibri"/>
                <a:ea typeface="+mj-ea"/>
                <a:cs typeface="Calibri"/>
              </a:rPr>
              <a:t>التدخين 33%</a:t>
            </a:r>
            <a:endParaRPr kumimoji="0" lang="ar-SA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0463D4EB-6C3A-4882-B48F-CEE23F20EA70}"/>
              </a:ext>
            </a:extLst>
          </p:cNvPr>
          <p:cNvSpPr/>
          <p:nvPr/>
        </p:nvSpPr>
        <p:spPr>
          <a:xfrm>
            <a:off x="8541041" y="5023738"/>
            <a:ext cx="187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b="1" kern="0" dirty="0">
                <a:latin typeface="Calibri"/>
                <a:ea typeface="+mj-ea"/>
                <a:cs typeface="Calibri"/>
              </a:rPr>
              <a:t>الحمية 5%</a:t>
            </a:r>
            <a:endParaRPr kumimoji="0" lang="ar-SA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D700C5AA-4C34-4D57-95EB-BB82D32056DA}"/>
              </a:ext>
            </a:extLst>
          </p:cNvPr>
          <p:cNvSpPr/>
          <p:nvPr/>
        </p:nvSpPr>
        <p:spPr>
          <a:xfrm>
            <a:off x="4549048" y="5020874"/>
            <a:ext cx="187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b="1" kern="0" dirty="0">
                <a:latin typeface="Calibri"/>
                <a:ea typeface="+mj-ea"/>
                <a:cs typeface="Calibri"/>
              </a:rPr>
              <a:t>قلة النشاط 5%</a:t>
            </a:r>
            <a:endParaRPr kumimoji="0" lang="ar-SA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980444D8-6DC5-4EFE-8260-1A8F1499EB64}"/>
              </a:ext>
            </a:extLst>
          </p:cNvPr>
          <p:cNvSpPr/>
          <p:nvPr/>
        </p:nvSpPr>
        <p:spPr>
          <a:xfrm>
            <a:off x="857377" y="5020874"/>
            <a:ext cx="187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b="1" kern="0" dirty="0">
                <a:latin typeface="Calibri"/>
                <a:ea typeface="+mj-ea"/>
                <a:cs typeface="Calibri"/>
              </a:rPr>
              <a:t>البدانة 20%</a:t>
            </a:r>
            <a:endParaRPr kumimoji="0" lang="ar-SA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E530062F-85C7-4DB4-AA69-1AC482BEA6FD}"/>
              </a:ext>
            </a:extLst>
          </p:cNvPr>
          <p:cNvSpPr/>
          <p:nvPr/>
        </p:nvSpPr>
        <p:spPr>
          <a:xfrm>
            <a:off x="3558094" y="3117001"/>
            <a:ext cx="3775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b="1" kern="0" dirty="0">
                <a:latin typeface="Calibri"/>
                <a:ea typeface="+mj-ea"/>
                <a:cs typeface="Calibri"/>
              </a:rPr>
              <a:t>العوامل الممرضة التي تسبب السرطان 16%</a:t>
            </a:r>
            <a:endParaRPr kumimoji="0" lang="ar-SA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0DBC106E-4029-4DAC-B166-25C504FA93F8}"/>
              </a:ext>
            </a:extLst>
          </p:cNvPr>
          <p:cNvSpPr/>
          <p:nvPr/>
        </p:nvSpPr>
        <p:spPr>
          <a:xfrm>
            <a:off x="8297077" y="3154312"/>
            <a:ext cx="2475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b="1" kern="0" dirty="0">
                <a:latin typeface="Calibri"/>
                <a:ea typeface="+mj-ea"/>
                <a:cs typeface="Calibri"/>
              </a:rPr>
              <a:t>الأشعة فوق البنفسجية 2%</a:t>
            </a:r>
            <a:endParaRPr kumimoji="0" lang="ar-SA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C1F1D68-22ED-5744-8F42-1715A970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1257EF3-DBEF-4114-AD6E-2899898CD90F}"/>
              </a:ext>
            </a:extLst>
          </p:cNvPr>
          <p:cNvSpPr/>
          <p:nvPr/>
        </p:nvSpPr>
        <p:spPr>
          <a:xfrm>
            <a:off x="1583473" y="618223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0CF11E0-1062-4448-A5D3-0DDECB0C2C89}"/>
              </a:ext>
            </a:extLst>
          </p:cNvPr>
          <p:cNvSpPr/>
          <p:nvPr/>
        </p:nvSpPr>
        <p:spPr>
          <a:xfrm>
            <a:off x="1542377" y="5825562"/>
            <a:ext cx="1245465" cy="181394"/>
          </a:xfrm>
          <a:prstGeom prst="roundRect">
            <a:avLst>
              <a:gd name="adj" fmla="val 0"/>
            </a:avLst>
          </a:prstGeom>
          <a:solidFill>
            <a:srgbClr val="0D7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2BB228C0-78F8-4F70-9565-A8B46A2BEDC4}"/>
              </a:ext>
            </a:extLst>
          </p:cNvPr>
          <p:cNvSpPr/>
          <p:nvPr/>
        </p:nvSpPr>
        <p:spPr>
          <a:xfrm>
            <a:off x="594985" y="2748308"/>
            <a:ext cx="270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ما هي الوقاية من السرطان؟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D7C5034A-9B0C-4A39-92A6-5EAD15D9C540}"/>
              </a:ext>
            </a:extLst>
          </p:cNvPr>
          <p:cNvSpPr txBox="1"/>
          <p:nvPr/>
        </p:nvSpPr>
        <p:spPr>
          <a:xfrm>
            <a:off x="6773545" y="1580149"/>
            <a:ext cx="4510575" cy="218585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algn="just" rtl="1">
              <a:spcBef>
                <a:spcPts val="600"/>
              </a:spcBef>
            </a:pPr>
            <a:r>
              <a:rPr lang="ar-SA" b="1" dirty="0">
                <a:solidFill>
                  <a:srgbClr val="2F5597"/>
                </a:solidFill>
                <a:cs typeface="Calibri"/>
              </a:rPr>
              <a:t>الوقاية الأولية = </a:t>
            </a:r>
            <a:r>
              <a:rPr lang="ar-SY" b="1" dirty="0">
                <a:solidFill>
                  <a:srgbClr val="2F5597"/>
                </a:solidFill>
                <a:cs typeface="Calibri"/>
              </a:rPr>
              <a:t>المنع</a:t>
            </a:r>
            <a:endParaRPr lang="ar-SA" b="1" dirty="0">
              <a:solidFill>
                <a:srgbClr val="2F5597"/>
              </a:solidFill>
              <a:cs typeface="Calibri"/>
            </a:endParaRPr>
          </a:p>
          <a:p>
            <a:pPr marL="298450" marR="5080" indent="-28575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1"/>
                </a:solidFill>
                <a:cs typeface="Calibri"/>
              </a:rPr>
              <a:t>مكافحة التبغ</a:t>
            </a:r>
            <a:r>
              <a:rPr lang="ar-SY" dirty="0">
                <a:solidFill>
                  <a:schemeClr val="bg1"/>
                </a:solidFill>
                <a:cs typeface="Calibri"/>
              </a:rPr>
              <a:t>،</a:t>
            </a:r>
            <a:endParaRPr lang="ar-SA" dirty="0">
              <a:solidFill>
                <a:schemeClr val="bg1"/>
              </a:solidFill>
              <a:cs typeface="Calibri"/>
            </a:endParaRPr>
          </a:p>
          <a:p>
            <a:pPr marL="298450" marR="5080" indent="-28575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chemeClr val="bg1"/>
                </a:solidFill>
                <a:cs typeface="Calibri"/>
              </a:rPr>
              <a:t>ال</a:t>
            </a:r>
            <a:r>
              <a:rPr lang="ar-SA" dirty="0">
                <a:solidFill>
                  <a:schemeClr val="bg1"/>
                </a:solidFill>
                <a:cs typeface="Calibri"/>
              </a:rPr>
              <a:t>بدانة،</a:t>
            </a:r>
          </a:p>
          <a:p>
            <a:pPr marL="298450" marR="5080" indent="-28575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1"/>
                </a:solidFill>
                <a:cs typeface="Calibri"/>
              </a:rPr>
              <a:t>النشاط البدني،</a:t>
            </a:r>
          </a:p>
          <a:p>
            <a:pPr marL="298450" marR="5080" indent="-28575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dirty="0">
                <a:solidFill>
                  <a:schemeClr val="bg1"/>
                </a:solidFill>
                <a:cs typeface="Calibri"/>
              </a:rPr>
              <a:t>ال</a:t>
            </a:r>
            <a:r>
              <a:rPr lang="ar-SY" dirty="0">
                <a:solidFill>
                  <a:schemeClr val="bg1"/>
                </a:solidFill>
                <a:cs typeface="Calibri"/>
              </a:rPr>
              <a:t>وقاي</a:t>
            </a:r>
            <a:r>
              <a:rPr lang="ar-SA" dirty="0">
                <a:solidFill>
                  <a:schemeClr val="bg1"/>
                </a:solidFill>
                <a:cs typeface="Calibri"/>
              </a:rPr>
              <a:t>ة من أشعة الشمس،</a:t>
            </a:r>
          </a:p>
          <a:p>
            <a:pPr marL="298450" marR="5080" indent="-28575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chemeClr val="bg1"/>
                </a:solidFill>
                <a:cs typeface="Calibri"/>
              </a:rPr>
              <a:t>ال</a:t>
            </a:r>
            <a:r>
              <a:rPr lang="ar-SA" dirty="0">
                <a:solidFill>
                  <a:schemeClr val="bg1"/>
                </a:solidFill>
                <a:cs typeface="Calibri"/>
              </a:rPr>
              <a:t>لقاحات (فيروس الورم الحليمي البشري والتهاب الكبد)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6BE2B307-20B4-44FB-81F2-01C0CCFFE2AA}"/>
              </a:ext>
            </a:extLst>
          </p:cNvPr>
          <p:cNvSpPr txBox="1"/>
          <p:nvPr/>
        </p:nvSpPr>
        <p:spPr>
          <a:xfrm>
            <a:off x="5195454" y="3866158"/>
            <a:ext cx="6088662" cy="77008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algn="just" rtl="1">
              <a:spcBef>
                <a:spcPts val="600"/>
              </a:spcBef>
            </a:pPr>
            <a:r>
              <a:rPr lang="ar-SY" b="1" dirty="0">
                <a:solidFill>
                  <a:srgbClr val="2F5597"/>
                </a:solidFill>
                <a:cs typeface="Calibri"/>
              </a:rPr>
              <a:t>الوقاية الثانوية = المسح والتشخيص المبكر</a:t>
            </a:r>
          </a:p>
          <a:p>
            <a:pPr marL="12700" marR="5080" algn="just" rtl="1">
              <a:spcBef>
                <a:spcPts val="600"/>
              </a:spcBef>
            </a:pPr>
            <a:r>
              <a:rPr lang="ar-SY" dirty="0">
                <a:solidFill>
                  <a:schemeClr val="bg1"/>
                </a:solidFill>
                <a:cs typeface="Calibri"/>
              </a:rPr>
              <a:t>اكتشاف </a:t>
            </a:r>
            <a:r>
              <a:rPr lang="ar-SA" dirty="0">
                <a:solidFill>
                  <a:schemeClr val="bg1"/>
                </a:solidFill>
                <a:cs typeface="Calibri"/>
              </a:rPr>
              <a:t>الشخص الذي ليس</a:t>
            </a:r>
            <a:r>
              <a:rPr lang="ar-SY" dirty="0">
                <a:solidFill>
                  <a:schemeClr val="bg1"/>
                </a:solidFill>
                <a:cs typeface="Calibri"/>
              </a:rPr>
              <a:t>ت</a:t>
            </a:r>
            <a:r>
              <a:rPr lang="ar-SA" dirty="0">
                <a:solidFill>
                  <a:schemeClr val="bg1"/>
                </a:solidFill>
                <a:cs typeface="Calibri"/>
              </a:rPr>
              <a:t> لديه </a:t>
            </a:r>
            <a:r>
              <a:rPr lang="ar-SY" dirty="0">
                <a:solidFill>
                  <a:schemeClr val="bg1"/>
                </a:solidFill>
                <a:cs typeface="Calibri"/>
              </a:rPr>
              <a:t>شكاية</a:t>
            </a:r>
            <a:r>
              <a:rPr lang="ar-SA" dirty="0">
                <a:solidFill>
                  <a:schemeClr val="bg1"/>
                </a:solidFill>
                <a:cs typeface="Calibri"/>
              </a:rPr>
              <a:t> في مرحلة مبكرة ع</a:t>
            </a:r>
            <a:r>
              <a:rPr lang="ar-SY" dirty="0">
                <a:solidFill>
                  <a:schemeClr val="bg1"/>
                </a:solidFill>
                <a:cs typeface="Calibri"/>
              </a:rPr>
              <a:t>بر </a:t>
            </a:r>
            <a:r>
              <a:rPr lang="ar-SY" b="1" dirty="0">
                <a:solidFill>
                  <a:schemeClr val="bg1"/>
                </a:solidFill>
                <a:cs typeface="Calibri"/>
              </a:rPr>
              <a:t>المسح</a:t>
            </a:r>
            <a:endParaRPr lang="ar-SA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429B0D50-D7A4-4703-9F95-48D636B0B900}"/>
              </a:ext>
            </a:extLst>
          </p:cNvPr>
          <p:cNvSpPr txBox="1"/>
          <p:nvPr/>
        </p:nvSpPr>
        <p:spPr>
          <a:xfrm>
            <a:off x="5195454" y="4727085"/>
            <a:ext cx="6088662" cy="77008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algn="just" rtl="1">
              <a:spcBef>
                <a:spcPts val="600"/>
              </a:spcBef>
            </a:pPr>
            <a:r>
              <a:rPr lang="ar-SY" b="1" dirty="0">
                <a:solidFill>
                  <a:srgbClr val="2F5597"/>
                </a:solidFill>
                <a:cs typeface="Calibri"/>
              </a:rPr>
              <a:t>الوقاية الثالثية</a:t>
            </a:r>
          </a:p>
          <a:p>
            <a:pPr marL="12700" marR="5080" algn="just" rtl="1">
              <a:spcBef>
                <a:spcPts val="600"/>
              </a:spcBef>
            </a:pPr>
            <a:r>
              <a:rPr lang="ar-SY" dirty="0">
                <a:solidFill>
                  <a:schemeClr val="bg1"/>
                </a:solidFill>
                <a:cs typeface="Calibri"/>
              </a:rPr>
              <a:t>زيادة جودة ومتوسط ​​العمر المتوقع لدى مرضى السرطان</a:t>
            </a:r>
            <a:endParaRPr lang="ar-SA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6B5000-16F4-0842-92A4-D8834BD53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A705FBF-246C-4EF3-BB5D-C581BD60F635}"/>
              </a:ext>
            </a:extLst>
          </p:cNvPr>
          <p:cNvSpPr/>
          <p:nvPr/>
        </p:nvSpPr>
        <p:spPr>
          <a:xfrm>
            <a:off x="1583473" y="618223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4F6F492-2159-4804-A07F-7645EED0BC50}"/>
              </a:ext>
            </a:extLst>
          </p:cNvPr>
          <p:cNvSpPr/>
          <p:nvPr/>
        </p:nvSpPr>
        <p:spPr>
          <a:xfrm>
            <a:off x="1542377" y="5825562"/>
            <a:ext cx="1245465" cy="181394"/>
          </a:xfrm>
          <a:prstGeom prst="roundRect">
            <a:avLst>
              <a:gd name="adj" fmla="val 0"/>
            </a:avLst>
          </a:prstGeom>
          <a:solidFill>
            <a:srgbClr val="0D7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4492C26-95F7-4E13-91C4-EE8693F17322}"/>
              </a:ext>
            </a:extLst>
          </p:cNvPr>
          <p:cNvSpPr/>
          <p:nvPr/>
        </p:nvSpPr>
        <p:spPr>
          <a:xfrm>
            <a:off x="594985" y="2748308"/>
            <a:ext cx="270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ما هي مسوحات السرطان؟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348B54CE-5BCA-4F76-B991-66FAD77859E8}"/>
              </a:ext>
            </a:extLst>
          </p:cNvPr>
          <p:cNvSpPr txBox="1"/>
          <p:nvPr/>
        </p:nvSpPr>
        <p:spPr>
          <a:xfrm>
            <a:off x="4501950" y="2583670"/>
            <a:ext cx="7016751" cy="143180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 algn="just" rtl="1">
              <a:spcBef>
                <a:spcPts val="1200"/>
              </a:spcBef>
            </a:pPr>
            <a:r>
              <a:rPr lang="ar-SY" sz="2800" dirty="0">
                <a:cs typeface="Calibri"/>
              </a:rPr>
              <a:t>ليس وضع التشخيص وإنما ا</a:t>
            </a:r>
            <a:r>
              <a:rPr lang="ar-SA" sz="2800" dirty="0">
                <a:cs typeface="Calibri"/>
              </a:rPr>
              <a:t>لكشف عن نتيجة إيجابية </a:t>
            </a:r>
            <a:r>
              <a:rPr lang="ar-SY" sz="2800" dirty="0">
                <a:cs typeface="Calibri"/>
              </a:rPr>
              <a:t>لدى</a:t>
            </a:r>
            <a:r>
              <a:rPr lang="ar-SA" sz="2800" dirty="0">
                <a:cs typeface="Calibri"/>
              </a:rPr>
              <a:t> الأفراد الأصحاء </a:t>
            </a:r>
            <a:r>
              <a:rPr lang="ar-SY" sz="2800" dirty="0">
                <a:cs typeface="Calibri"/>
              </a:rPr>
              <a:t>ظاهرياً </a:t>
            </a:r>
            <a:r>
              <a:rPr lang="ar-SA" sz="2800" dirty="0">
                <a:cs typeface="Calibri"/>
              </a:rPr>
              <a:t>في ا</a:t>
            </a:r>
            <a:r>
              <a:rPr lang="ar-SY" sz="2800" dirty="0">
                <a:cs typeface="Calibri"/>
              </a:rPr>
              <a:t>لمرحلة</a:t>
            </a:r>
            <a:r>
              <a:rPr lang="ar-SA" sz="2800" dirty="0">
                <a:cs typeface="Calibri"/>
              </a:rPr>
              <a:t> المبكرة (إن وجدت) عن طريق إجراء </a:t>
            </a:r>
            <a:r>
              <a:rPr lang="ar-SY" sz="2800" dirty="0">
                <a:cs typeface="Calibri"/>
              </a:rPr>
              <a:t>فحوصات</a:t>
            </a:r>
            <a:r>
              <a:rPr lang="ar-SA" sz="2800" dirty="0">
                <a:cs typeface="Calibri"/>
              </a:rPr>
              <a:t> ا</a:t>
            </a:r>
            <a:r>
              <a:rPr lang="ar-SY" sz="2800" dirty="0">
                <a:cs typeface="Calibri"/>
              </a:rPr>
              <a:t>لمسح</a:t>
            </a:r>
            <a:r>
              <a:rPr lang="ar-SA" sz="2800" dirty="0">
                <a:cs typeface="Calibri"/>
              </a:rPr>
              <a:t> المناسبة</a:t>
            </a:r>
            <a:r>
              <a:rPr lang="ar-SY" sz="2800" dirty="0">
                <a:cs typeface="Calibri"/>
              </a:rPr>
              <a:t>.</a:t>
            </a:r>
            <a:endParaRPr lang="ar-SA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CCEB1F-7617-3E46-A865-E2AE2249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3E25772-03F2-41B8-ACC8-D943F8CF7010}"/>
              </a:ext>
            </a:extLst>
          </p:cNvPr>
          <p:cNvSpPr/>
          <p:nvPr/>
        </p:nvSpPr>
        <p:spPr>
          <a:xfrm>
            <a:off x="1583473" y="6182236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65DA17A-9415-4188-AF63-8E8B70F6CAC3}"/>
              </a:ext>
            </a:extLst>
          </p:cNvPr>
          <p:cNvSpPr/>
          <p:nvPr/>
        </p:nvSpPr>
        <p:spPr>
          <a:xfrm>
            <a:off x="1542377" y="5825562"/>
            <a:ext cx="1245465" cy="181394"/>
          </a:xfrm>
          <a:prstGeom prst="roundRect">
            <a:avLst>
              <a:gd name="adj" fmla="val 0"/>
            </a:avLst>
          </a:prstGeom>
          <a:solidFill>
            <a:srgbClr val="0D7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50DA44F-CC8F-4AB4-AB6C-83C39FA14964}"/>
              </a:ext>
            </a:extLst>
          </p:cNvPr>
          <p:cNvSpPr/>
          <p:nvPr/>
        </p:nvSpPr>
        <p:spPr>
          <a:xfrm>
            <a:off x="457201" y="2748308"/>
            <a:ext cx="28403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Y" sz="36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ما هي السرطانات التي يتم مسحها في تركيا؟</a:t>
            </a:r>
            <a:endParaRPr kumimoji="0" lang="ar-SA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Dikdörtgen: Yuvarlatılmış Köşeler 2">
            <a:extLst>
              <a:ext uri="{FF2B5EF4-FFF2-40B4-BE49-F238E27FC236}">
                <a16:creationId xmlns:a16="http://schemas.microsoft.com/office/drawing/2014/main" id="{5339F48D-0646-4AB1-BC8C-FC90C4A742F2}"/>
              </a:ext>
            </a:extLst>
          </p:cNvPr>
          <p:cNvSpPr/>
          <p:nvPr/>
        </p:nvSpPr>
        <p:spPr>
          <a:xfrm>
            <a:off x="4193022" y="4478553"/>
            <a:ext cx="5017834" cy="10940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900113" indent="-285750" algn="r" rtl="1">
              <a:buFont typeface="Arial" panose="020B0604020202020204" pitchFamily="34" charset="0"/>
              <a:buChar char="•"/>
            </a:pPr>
            <a:r>
              <a:rPr lang="ar-SY" sz="16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النساء والرجال بعمر 50 - 70 سنة</a:t>
            </a:r>
          </a:p>
          <a:p>
            <a:pPr marL="900113" indent="-285750" algn="r" rtl="1">
              <a:buFont typeface="Arial" panose="020B0604020202020204" pitchFamily="34" charset="0"/>
              <a:buChar char="•"/>
            </a:pPr>
            <a:r>
              <a:rPr lang="ar-SY" sz="16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كل سنتين</a:t>
            </a:r>
          </a:p>
          <a:p>
            <a:pPr marL="900113" indent="-285750" algn="r" rtl="1">
              <a:buFont typeface="Arial" panose="020B0604020202020204" pitchFamily="34" charset="0"/>
              <a:buChar char="•"/>
            </a:pPr>
            <a:r>
              <a:rPr lang="ar-SY" sz="16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اختبار الدم الخفي في البراز</a:t>
            </a:r>
          </a:p>
          <a:p>
            <a:pPr marL="900113" indent="-285750" algn="r" rtl="1">
              <a:buFont typeface="Arial" panose="020B0604020202020204" pitchFamily="34" charset="0"/>
              <a:buChar char="•"/>
            </a:pPr>
            <a:r>
              <a:rPr lang="ar-SY" sz="16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التنظير الهضمي السفلي مرة واحدةكل 10 سنوات</a:t>
            </a:r>
            <a:endParaRPr lang="tr-TR" sz="1600" b="1" dirty="0"/>
          </a:p>
        </p:txBody>
      </p:sp>
      <p:sp>
        <p:nvSpPr>
          <p:cNvPr id="14" name="Dikdörtgen: Yuvarlatılmış Köşeler 2">
            <a:extLst>
              <a:ext uri="{FF2B5EF4-FFF2-40B4-BE49-F238E27FC236}">
                <a16:creationId xmlns:a16="http://schemas.microsoft.com/office/drawing/2014/main" id="{1A29016B-E53C-4844-8D90-27977EAFAA5C}"/>
              </a:ext>
            </a:extLst>
          </p:cNvPr>
          <p:cNvSpPr/>
          <p:nvPr/>
        </p:nvSpPr>
        <p:spPr>
          <a:xfrm>
            <a:off x="4194836" y="3256719"/>
            <a:ext cx="4852182" cy="1014443"/>
          </a:xfrm>
          <a:prstGeom prst="roundRect">
            <a:avLst/>
          </a:prstGeom>
          <a:solidFill>
            <a:srgbClr val="C6ECD7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20725" indent="-285750" algn="r" rtl="1">
              <a:buFont typeface="Arial" panose="020B0604020202020204" pitchFamily="34" charset="0"/>
              <a:buChar char="•"/>
            </a:pPr>
            <a:r>
              <a:rPr lang="ar-SY" sz="16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النساء بعمر 30 – 65 سنة</a:t>
            </a:r>
          </a:p>
          <a:p>
            <a:pPr marL="720725" indent="-285750" algn="r" rtl="1">
              <a:buFont typeface="Arial" panose="020B0604020202020204" pitchFamily="34" charset="0"/>
              <a:buChar char="•"/>
            </a:pPr>
            <a:r>
              <a:rPr lang="ar-SY" sz="16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كل 5 سنوات</a:t>
            </a:r>
          </a:p>
          <a:p>
            <a:pPr marL="720725" indent="-285750" algn="r" rtl="1">
              <a:buFont typeface="Arial" panose="020B0604020202020204" pitchFamily="34" charset="0"/>
              <a:buChar char="•"/>
            </a:pPr>
            <a:r>
              <a:rPr lang="ar-SY" sz="16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اختبار الـ </a:t>
            </a:r>
            <a:r>
              <a:rPr lang="tr-TR" sz="16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HPV</a:t>
            </a:r>
            <a:endParaRPr lang="tr-TR" sz="1600" b="1" dirty="0"/>
          </a:p>
        </p:txBody>
      </p:sp>
      <p:sp>
        <p:nvSpPr>
          <p:cNvPr id="15" name="Dikdörtgen: Yuvarlatılmış Köşeler 2">
            <a:extLst>
              <a:ext uri="{FF2B5EF4-FFF2-40B4-BE49-F238E27FC236}">
                <a16:creationId xmlns:a16="http://schemas.microsoft.com/office/drawing/2014/main" id="{EB21921F-C04E-4E33-83EE-92BD1793CFFE}"/>
              </a:ext>
            </a:extLst>
          </p:cNvPr>
          <p:cNvSpPr/>
          <p:nvPr/>
        </p:nvSpPr>
        <p:spPr>
          <a:xfrm>
            <a:off x="4193022" y="1917998"/>
            <a:ext cx="4743159" cy="1070941"/>
          </a:xfrm>
          <a:prstGeom prst="roundRect">
            <a:avLst/>
          </a:prstGeom>
          <a:solidFill>
            <a:srgbClr val="D1D2D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39750" indent="-180975" algn="r" rtl="1">
              <a:buFont typeface="Arial" panose="020B0604020202020204" pitchFamily="34" charset="0"/>
              <a:buChar char="•"/>
            </a:pPr>
            <a:r>
              <a:rPr lang="ar-SY" sz="16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النساء بعمر 40 – 69 سنة</a:t>
            </a:r>
          </a:p>
          <a:p>
            <a:pPr marL="539750" indent="-180975" algn="r" rtl="1">
              <a:buFont typeface="Arial" panose="020B0604020202020204" pitchFamily="34" charset="0"/>
              <a:buChar char="•"/>
            </a:pPr>
            <a:r>
              <a:rPr lang="ar-SY" sz="16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كل سنتين</a:t>
            </a:r>
          </a:p>
          <a:p>
            <a:pPr marL="539750" indent="-180975" algn="r" rtl="1">
              <a:buFont typeface="Arial" panose="020B0604020202020204" pitchFamily="34" charset="0"/>
              <a:buChar char="•"/>
            </a:pPr>
            <a:r>
              <a:rPr lang="ar-SY" sz="1600" b="1" kern="0" dirty="0">
                <a:solidFill>
                  <a:schemeClr val="tx1"/>
                </a:solidFill>
                <a:latin typeface="Calibri"/>
                <a:ea typeface="+mj-ea"/>
                <a:cs typeface="Calibri"/>
              </a:rPr>
              <a:t>التصوير الشعاعي للثدي</a:t>
            </a:r>
            <a:endParaRPr lang="tr-TR" sz="1600" b="1" dirty="0"/>
          </a:p>
        </p:txBody>
      </p:sp>
      <p:grpSp>
        <p:nvGrpSpPr>
          <p:cNvPr id="16" name="Grup 15">
            <a:extLst>
              <a:ext uri="{FF2B5EF4-FFF2-40B4-BE49-F238E27FC236}">
                <a16:creationId xmlns:a16="http://schemas.microsoft.com/office/drawing/2014/main" id="{C79B982F-F8B7-4772-A607-A24E113EF94D}"/>
              </a:ext>
            </a:extLst>
          </p:cNvPr>
          <p:cNvGrpSpPr/>
          <p:nvPr/>
        </p:nvGrpSpPr>
        <p:grpSpPr>
          <a:xfrm>
            <a:off x="8714466" y="1820655"/>
            <a:ext cx="3253461" cy="1286506"/>
            <a:chOff x="5188475" y="0"/>
            <a:chExt cx="3253461" cy="975206"/>
          </a:xfrm>
          <a:scene3d>
            <a:camera prst="orthographicFront"/>
            <a:lightRig rig="flat" dir="t"/>
          </a:scene3d>
        </p:grpSpPr>
        <p:sp>
          <p:nvSpPr>
            <p:cNvPr id="17" name="Dikdörtgen: Köşeleri Yuvarlatılmış 16">
              <a:extLst>
                <a:ext uri="{FF2B5EF4-FFF2-40B4-BE49-F238E27FC236}">
                  <a16:creationId xmlns:a16="http://schemas.microsoft.com/office/drawing/2014/main" id="{74FCC0D9-BC12-448F-A119-6E7CD468819B}"/>
                </a:ext>
              </a:extLst>
            </p:cNvPr>
            <p:cNvSpPr/>
            <p:nvPr/>
          </p:nvSpPr>
          <p:spPr>
            <a:xfrm>
              <a:off x="5188475" y="0"/>
              <a:ext cx="3253461" cy="975206"/>
            </a:xfrm>
            <a:prstGeom prst="roundRect">
              <a:avLst/>
            </a:prstGeom>
            <a:gradFill rotWithShape="0">
              <a:gsLst>
                <a:gs pos="0">
                  <a:srgbClr val="C0504D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C0504D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C0504D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18" name="Dikdörtgen: Köşeleri Yuvarlatılmış 4">
              <a:extLst>
                <a:ext uri="{FF2B5EF4-FFF2-40B4-BE49-F238E27FC236}">
                  <a16:creationId xmlns:a16="http://schemas.microsoft.com/office/drawing/2014/main" id="{4D0A4409-9117-470D-A963-26590A060B5D}"/>
                </a:ext>
              </a:extLst>
            </p:cNvPr>
            <p:cNvSpPr txBox="1"/>
            <p:nvPr/>
          </p:nvSpPr>
          <p:spPr>
            <a:xfrm>
              <a:off x="5236081" y="47606"/>
              <a:ext cx="3158249" cy="8799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marL="0" lvl="0" indent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Y" sz="3600" kern="1200" dirty="0">
                  <a:solidFill>
                    <a:schemeClr val="tx1"/>
                  </a:solidFill>
                  <a:cs typeface="Calibri"/>
                </a:rPr>
                <a:t>سرطان الثدي</a:t>
              </a:r>
              <a:endParaRPr lang="tr-TR" sz="3600" kern="1200" dirty="0">
                <a:solidFill>
                  <a:schemeClr val="tx1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up 18">
            <a:extLst>
              <a:ext uri="{FF2B5EF4-FFF2-40B4-BE49-F238E27FC236}">
                <a16:creationId xmlns:a16="http://schemas.microsoft.com/office/drawing/2014/main" id="{F8D2BCAD-717F-4F11-B085-69CEF8559632}"/>
              </a:ext>
            </a:extLst>
          </p:cNvPr>
          <p:cNvGrpSpPr/>
          <p:nvPr/>
        </p:nvGrpSpPr>
        <p:grpSpPr>
          <a:xfrm>
            <a:off x="8762072" y="3052419"/>
            <a:ext cx="3253461" cy="1286507"/>
            <a:chOff x="0" y="895574"/>
            <a:chExt cx="3253461" cy="1087171"/>
          </a:xfrm>
          <a:scene3d>
            <a:camera prst="orthographicFront"/>
            <a:lightRig rig="flat" dir="t"/>
          </a:scene3d>
        </p:grpSpPr>
        <p:sp>
          <p:nvSpPr>
            <p:cNvPr id="20" name="Dikdörtgen: Köşeleri Yuvarlatılmış 19">
              <a:extLst>
                <a:ext uri="{FF2B5EF4-FFF2-40B4-BE49-F238E27FC236}">
                  <a16:creationId xmlns:a16="http://schemas.microsoft.com/office/drawing/2014/main" id="{1A3E0251-FFC6-474B-BE06-1B40A5030917}"/>
                </a:ext>
              </a:extLst>
            </p:cNvPr>
            <p:cNvSpPr/>
            <p:nvPr/>
          </p:nvSpPr>
          <p:spPr>
            <a:xfrm>
              <a:off x="0" y="1007539"/>
              <a:ext cx="3253461" cy="975206"/>
            </a:xfrm>
            <a:prstGeom prst="roundRect">
              <a:avLst/>
            </a:prstGeom>
            <a:gradFill rotWithShape="0">
              <a:gsLst>
                <a:gs pos="0">
                  <a:srgbClr val="9BBB59">
                    <a:hueOff val="0"/>
                    <a:satOff val="0"/>
                    <a:lumOff val="0"/>
                    <a:alphaOff val="0"/>
                    <a:tint val="50000"/>
                    <a:satMod val="300000"/>
                  </a:srgbClr>
                </a:gs>
                <a:gs pos="35000">
                  <a:srgbClr val="9BBB59">
                    <a:hueOff val="0"/>
                    <a:satOff val="0"/>
                    <a:lumOff val="0"/>
                    <a:alphaOff val="0"/>
                    <a:tint val="37000"/>
                    <a:satMod val="300000"/>
                  </a:srgbClr>
                </a:gs>
                <a:gs pos="100000">
                  <a:srgbClr val="9BBB59">
                    <a:hueOff val="0"/>
                    <a:satOff val="0"/>
                    <a:lumOff val="0"/>
                    <a:alphaOff val="0"/>
                    <a:tint val="15000"/>
                    <a:satMod val="350000"/>
                  </a:srgbClr>
                </a:gs>
              </a:gsLst>
              <a:lin ang="16200000" scaled="1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21" name="Dikdörtgen: Köşeleri Yuvarlatılmış 4">
              <a:extLst>
                <a:ext uri="{FF2B5EF4-FFF2-40B4-BE49-F238E27FC236}">
                  <a16:creationId xmlns:a16="http://schemas.microsoft.com/office/drawing/2014/main" id="{F62B5C9D-A99F-4866-88A7-0213D4DA0845}"/>
                </a:ext>
              </a:extLst>
            </p:cNvPr>
            <p:cNvSpPr txBox="1"/>
            <p:nvPr/>
          </p:nvSpPr>
          <p:spPr>
            <a:xfrm>
              <a:off x="47606" y="895574"/>
              <a:ext cx="3158249" cy="10395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marL="0" lvl="0" indent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Y" sz="3600" kern="1200" dirty="0">
                  <a:solidFill>
                    <a:schemeClr val="tx1"/>
                  </a:solidFill>
                  <a:cs typeface="Calibri"/>
                </a:rPr>
                <a:t>سرطان</a:t>
              </a:r>
              <a:br>
                <a:rPr lang="ar-SY" sz="3600" kern="1200" dirty="0">
                  <a:solidFill>
                    <a:schemeClr val="tx1"/>
                  </a:solidFill>
                  <a:cs typeface="Calibri"/>
                </a:rPr>
              </a:br>
              <a:r>
                <a:rPr lang="ar-SY" sz="3600" kern="1200" dirty="0">
                  <a:solidFill>
                    <a:schemeClr val="tx1"/>
                  </a:solidFill>
                  <a:cs typeface="Calibri"/>
                </a:rPr>
                <a:t>عنق الرحم</a:t>
              </a:r>
              <a:endParaRPr lang="tr-TR" sz="3600" kern="1200" dirty="0">
                <a:solidFill>
                  <a:srgbClr val="250759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up 21">
            <a:extLst>
              <a:ext uri="{FF2B5EF4-FFF2-40B4-BE49-F238E27FC236}">
                <a16:creationId xmlns:a16="http://schemas.microsoft.com/office/drawing/2014/main" id="{225AA82F-0CDB-4E7E-B2FA-3497C1B23AF6}"/>
              </a:ext>
            </a:extLst>
          </p:cNvPr>
          <p:cNvGrpSpPr/>
          <p:nvPr/>
        </p:nvGrpSpPr>
        <p:grpSpPr>
          <a:xfrm>
            <a:off x="8762071" y="4257304"/>
            <a:ext cx="3253461" cy="1327233"/>
            <a:chOff x="0" y="1910168"/>
            <a:chExt cx="3253461" cy="1114449"/>
          </a:xfrm>
          <a:scene3d>
            <a:camera prst="orthographicFront"/>
            <a:lightRig rig="flat" dir="t"/>
          </a:scene3d>
        </p:grpSpPr>
        <p:sp>
          <p:nvSpPr>
            <p:cNvPr id="23" name="Dikdörtgen: Köşeleri Yuvarlatılmış 22">
              <a:extLst>
                <a:ext uri="{FF2B5EF4-FFF2-40B4-BE49-F238E27FC236}">
                  <a16:creationId xmlns:a16="http://schemas.microsoft.com/office/drawing/2014/main" id="{4C673292-E6B6-4651-8919-E56EF2731C95}"/>
                </a:ext>
              </a:extLst>
            </p:cNvPr>
            <p:cNvSpPr/>
            <p:nvPr/>
          </p:nvSpPr>
          <p:spPr>
            <a:xfrm>
              <a:off x="0" y="2049411"/>
              <a:ext cx="3253461" cy="975206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24" name="Dikdörtgen: Köşeleri Yuvarlatılmış 4">
              <a:extLst>
                <a:ext uri="{FF2B5EF4-FFF2-40B4-BE49-F238E27FC236}">
                  <a16:creationId xmlns:a16="http://schemas.microsoft.com/office/drawing/2014/main" id="{3131D6F6-0C4B-4D6E-B6E1-D8C1A0C88139}"/>
                </a:ext>
              </a:extLst>
            </p:cNvPr>
            <p:cNvSpPr txBox="1"/>
            <p:nvPr/>
          </p:nvSpPr>
          <p:spPr>
            <a:xfrm>
              <a:off x="47606" y="1910168"/>
              <a:ext cx="3158249" cy="10668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marL="0" lvl="0" indent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Y" sz="3600" kern="1200" dirty="0">
                  <a:solidFill>
                    <a:schemeClr val="tx1"/>
                  </a:solidFill>
                  <a:cs typeface="Calibri"/>
                </a:rPr>
                <a:t>سرطان القولون</a:t>
              </a:r>
              <a:endParaRPr lang="tr-TR" sz="3600" kern="1200" dirty="0">
                <a:solidFill>
                  <a:srgbClr val="250759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D736954-8FB2-EF43-95F8-451DE2EE2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8023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425EBF-8C61-AA47-B21F-612694EFA25C}"/>
              </a:ext>
            </a:extLst>
          </p:cNvPr>
          <p:cNvSpPr/>
          <p:nvPr/>
        </p:nvSpPr>
        <p:spPr>
          <a:xfrm>
            <a:off x="1614440" y="2546955"/>
            <a:ext cx="8963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2" descr="KETEM, YENİ YERİNE TAŞINDI">
            <a:extLst>
              <a:ext uri="{FF2B5EF4-FFF2-40B4-BE49-F238E27FC236}">
                <a16:creationId xmlns:a16="http://schemas.microsoft.com/office/drawing/2014/main" id="{4C180B29-37D5-494F-B503-027BE8BBD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" b="1663"/>
          <a:stretch>
            <a:fillRect/>
          </a:stretch>
        </p:blipFill>
        <p:spPr>
          <a:xfrm>
            <a:off x="742126" y="2529384"/>
            <a:ext cx="3499338" cy="191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Yer Tutucusu 8">
            <a:extLst>
              <a:ext uri="{FF2B5EF4-FFF2-40B4-BE49-F238E27FC236}">
                <a16:creationId xmlns:a16="http://schemas.microsoft.com/office/drawing/2014/main" id="{134C2675-8B4E-475C-B64A-5FBE87A4D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3" b="11343"/>
          <a:stretch>
            <a:fillRect/>
          </a:stretch>
        </p:blipFill>
        <p:spPr>
          <a:xfrm>
            <a:off x="8307318" y="2506859"/>
            <a:ext cx="2802023" cy="1918041"/>
          </a:xfrm>
          <a:prstGeom prst="rect">
            <a:avLst/>
          </a:prstGeom>
        </p:spPr>
      </p:pic>
      <p:pic>
        <p:nvPicPr>
          <p:cNvPr id="11" name="Resim Yer Tutucusu 9">
            <a:extLst>
              <a:ext uri="{FF2B5EF4-FFF2-40B4-BE49-F238E27FC236}">
                <a16:creationId xmlns:a16="http://schemas.microsoft.com/office/drawing/2014/main" id="{BF2C21A0-8CEB-4828-AC46-42DAEF4EF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1" b="13561"/>
          <a:stretch>
            <a:fillRect/>
          </a:stretch>
        </p:blipFill>
        <p:spPr>
          <a:xfrm>
            <a:off x="4241464" y="2527499"/>
            <a:ext cx="3623095" cy="1918041"/>
          </a:xfrm>
          <a:prstGeom prst="rect">
            <a:avLst/>
          </a:prstGeom>
        </p:spPr>
      </p:pic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714FE6D8-F5FB-48C1-999A-8CE77686E75D}"/>
              </a:ext>
            </a:extLst>
          </p:cNvPr>
          <p:cNvSpPr/>
          <p:nvPr/>
        </p:nvSpPr>
        <p:spPr>
          <a:xfrm>
            <a:off x="1583473" y="6154532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AEF64FD0-EB41-454C-8CF6-5540422753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0731" y="5826725"/>
            <a:ext cx="1067586" cy="181393"/>
          </a:xfrm>
          <a:prstGeom prst="rect">
            <a:avLst/>
          </a:prstGeom>
        </p:spPr>
      </p:pic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6429320-E04E-4D93-AA66-26151991E160}"/>
              </a:ext>
            </a:extLst>
          </p:cNvPr>
          <p:cNvSpPr/>
          <p:nvPr/>
        </p:nvSpPr>
        <p:spPr>
          <a:xfrm>
            <a:off x="1877291" y="5826501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9A747DA9-454A-49FD-8925-EFD5097C5BA7}"/>
              </a:ext>
            </a:extLst>
          </p:cNvPr>
          <p:cNvSpPr/>
          <p:nvPr/>
        </p:nvSpPr>
        <p:spPr>
          <a:xfrm>
            <a:off x="2396834" y="1797296"/>
            <a:ext cx="7496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Y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مسوحات الرعاية الأولية (مجاناً)</a:t>
            </a:r>
            <a:endParaRPr kumimoji="0" lang="ar-SA" sz="28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825EF5C4-5D4B-4736-8107-4FD26046FB74}"/>
              </a:ext>
            </a:extLst>
          </p:cNvPr>
          <p:cNvSpPr/>
          <p:nvPr/>
        </p:nvSpPr>
        <p:spPr>
          <a:xfrm>
            <a:off x="8329618" y="4549548"/>
            <a:ext cx="2802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Y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مركز الحياة الصحي</a:t>
            </a:r>
            <a:r>
              <a:rPr lang="ar-SY" sz="20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ة </a:t>
            </a:r>
            <a:r>
              <a:rPr lang="tr-TR" sz="20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SHM</a:t>
            </a:r>
            <a:r>
              <a:rPr kumimoji="0" lang="ar-SY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783C472A-B81F-4B3D-8278-9C1DAB786320}"/>
              </a:ext>
            </a:extLst>
          </p:cNvPr>
          <p:cNvSpPr/>
          <p:nvPr/>
        </p:nvSpPr>
        <p:spPr>
          <a:xfrm>
            <a:off x="4651999" y="4538126"/>
            <a:ext cx="2802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Y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مركز صحة المجتمع </a:t>
            </a:r>
            <a:r>
              <a:rPr kumimoji="0" lang="tr-TR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TSM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A460D5F4-0FE1-4BE2-A036-0CFA002A684E}"/>
              </a:ext>
            </a:extLst>
          </p:cNvPr>
          <p:cNvSpPr/>
          <p:nvPr/>
        </p:nvSpPr>
        <p:spPr>
          <a:xfrm>
            <a:off x="882965" y="4467297"/>
            <a:ext cx="32046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20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مركز التدريب والمسح والتشخيص المبكر للسرطان (</a:t>
            </a:r>
            <a:r>
              <a:rPr lang="tr-TR" sz="20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KETEM</a:t>
            </a:r>
            <a:r>
              <a:rPr lang="ar-SY" sz="2000" b="1" kern="0" dirty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Calibri"/>
              </a:rPr>
              <a:t>)</a:t>
            </a:r>
            <a:endParaRPr kumimoji="0" lang="ar-SA" sz="2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149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1038</Words>
  <Application>Microsoft Office PowerPoint</Application>
  <PresentationFormat>Geniş ekran</PresentationFormat>
  <Paragraphs>175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Ramy Sheikh Muhammed</cp:lastModifiedBy>
  <cp:revision>70</cp:revision>
  <dcterms:created xsi:type="dcterms:W3CDTF">2020-11-02T08:42:42Z</dcterms:created>
  <dcterms:modified xsi:type="dcterms:W3CDTF">2021-11-22T22:57:11Z</dcterms:modified>
</cp:coreProperties>
</file>